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52" r:id="rId4"/>
  </p:sldMasterIdLst>
  <p:notesMasterIdLst>
    <p:notesMasterId r:id="rId15"/>
  </p:notesMasterIdLst>
  <p:sldIdLst>
    <p:sldId id="256" r:id="rId5"/>
    <p:sldId id="2147473233" r:id="rId6"/>
    <p:sldId id="2147473234" r:id="rId7"/>
    <p:sldId id="2147473238" r:id="rId8"/>
    <p:sldId id="2147473239" r:id="rId9"/>
    <p:sldId id="2147473235" r:id="rId10"/>
    <p:sldId id="2147473241" r:id="rId11"/>
    <p:sldId id="2147473237" r:id="rId12"/>
    <p:sldId id="2147473240" r:id="rId13"/>
    <p:sldId id="2147473223" r:id="rId14"/>
  </p:sldIdLst>
  <p:sldSz cx="12192000" cy="6858000"/>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8E5"/>
    <a:srgbClr val="006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2A993B-8A56-9A59-2C19-C0AE0E3CE69B}" v="2" dt="2026-01-13T09:39:52.0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4"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LOPERA SANCHEZ" userId="S::juan.lopera@viewnext.com::3b1aa176-8e15-45c7-a8a0-8132b6bc8e3c" providerId="AD" clId="Web-{5A2A993B-8A56-9A59-2C19-C0AE0E3CE69B}"/>
    <pc:docChg chg="modSld">
      <pc:chgData name="JUAN LOPERA SANCHEZ" userId="S::juan.lopera@viewnext.com::3b1aa176-8e15-45c7-a8a0-8132b6bc8e3c" providerId="AD" clId="Web-{5A2A993B-8A56-9A59-2C19-C0AE0E3CE69B}" dt="2026-01-13T09:39:52.075" v="1" actId="1076"/>
      <pc:docMkLst>
        <pc:docMk/>
      </pc:docMkLst>
      <pc:sldChg chg="modSp">
        <pc:chgData name="JUAN LOPERA SANCHEZ" userId="S::juan.lopera@viewnext.com::3b1aa176-8e15-45c7-a8a0-8132b6bc8e3c" providerId="AD" clId="Web-{5A2A993B-8A56-9A59-2C19-C0AE0E3CE69B}" dt="2026-01-13T09:39:52.075" v="1" actId="1076"/>
        <pc:sldMkLst>
          <pc:docMk/>
          <pc:sldMk cId="0" sldId="256"/>
        </pc:sldMkLst>
        <pc:picChg chg="mod">
          <ac:chgData name="JUAN LOPERA SANCHEZ" userId="S::juan.lopera@viewnext.com::3b1aa176-8e15-45c7-a8a0-8132b6bc8e3c" providerId="AD" clId="Web-{5A2A993B-8A56-9A59-2C19-C0AE0E3CE69B}" dt="2026-01-13T09:39:52.075" v="1" actId="1076"/>
          <ac:picMkLst>
            <pc:docMk/>
            <pc:sldMk cId="0" sldId="256"/>
            <ac:picMk id="3" creationId="{F3EEB72A-492B-650D-343B-D650E9C73A1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28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Subtitulo tipo: "Aumentando la productividad" o algo así</a:t>
            </a:r>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3750333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42656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3845168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2193184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89570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24697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372859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82691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3362185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551D8CFC-4CD7-4130-A584-7558556E88DD}" type="datetime1">
              <a:rPr lang="es-ES" smtClean="0">
                <a:solidFill>
                  <a:prstClr val="white"/>
                </a:solidFill>
              </a:rPr>
              <a:t>04/02/2026</a:t>
            </a:fld>
            <a:endParaRPr lang="es-ES">
              <a:solidFill>
                <a:prstClr val="white"/>
              </a:solidFill>
            </a:endParaRPr>
          </a:p>
        </p:txBody>
      </p:sp>
      <p:sp>
        <p:nvSpPr>
          <p:cNvPr id="5" name="Footer Placeholder 4"/>
          <p:cNvSpPr>
            <a:spLocks noGrp="1"/>
          </p:cNvSpPr>
          <p:nvPr>
            <p:ph type="ftr" sz="quarter" idx="11"/>
          </p:nvPr>
        </p:nvSpPr>
        <p:spPr/>
        <p:txBody>
          <a:bodyPr/>
          <a:lstStyle/>
          <a:p>
            <a:r>
              <a:rPr lang="es-ES">
                <a:solidFill>
                  <a:prstClr val="white"/>
                </a:solidFill>
              </a:rPr>
              <a:t>P25110/1  - Gestión de Entornos Certificación  - © Copyright VIEWNEXT 2020</a:t>
            </a:r>
            <a:endParaRPr lang="en-US">
              <a:solidFill>
                <a:prstClr val="white"/>
              </a:solidFill>
            </a:endParaRPr>
          </a:p>
        </p:txBody>
      </p:sp>
      <p:sp>
        <p:nvSpPr>
          <p:cNvPr id="6" name="Slide Number Placeholder 5"/>
          <p:cNvSpPr>
            <a:spLocks noGrp="1"/>
          </p:cNvSpPr>
          <p:nvPr>
            <p:ph type="sldNum" sz="quarter" idx="12"/>
          </p:nvPr>
        </p:nvSpPr>
        <p:spPr/>
        <p:txBody>
          <a:bodyPr/>
          <a:lstStyle/>
          <a:p>
            <a:fld id="{BC27CD9C-C814-4D7E-9230-8D1C34D1498B}" type="slidenum">
              <a:rPr lang="es-ES" smtClean="0">
                <a:solidFill>
                  <a:prstClr val="white"/>
                </a:solidFill>
              </a:rPr>
              <a:pPr/>
              <a:t>‹Nº›</a:t>
            </a:fld>
            <a:endParaRPr lang="es-ES">
              <a:solidFill>
                <a:prstClr val="white"/>
              </a:solidFill>
            </a:endParaRPr>
          </a:p>
        </p:txBody>
      </p:sp>
      <p:cxnSp>
        <p:nvCxnSpPr>
          <p:cNvPr id="7" name="6 Conector recto">
            <a:extLst>
              <a:ext uri="{FF2B5EF4-FFF2-40B4-BE49-F238E27FC236}">
                <a16:creationId xmlns:a16="http://schemas.microsoft.com/office/drawing/2014/main" id="{0977F592-D366-42AE-ACC1-26164B5A6932}"/>
              </a:ext>
            </a:extLst>
          </p:cNvPr>
          <p:cNvCxnSpPr/>
          <p:nvPr/>
        </p:nvCxnSpPr>
        <p:spPr>
          <a:xfrm>
            <a:off x="911424" y="4007495"/>
            <a:ext cx="9793088"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88269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CFAC47-8EE1-45CC-865F-E2D4FA99E362}" type="datetime1">
              <a:rPr lang="es-ES" smtClean="0"/>
              <a:t>04/02/2026</a:t>
            </a:fld>
            <a:endParaRPr lang="es-ES"/>
          </a:p>
        </p:txBody>
      </p:sp>
      <p:sp>
        <p:nvSpPr>
          <p:cNvPr id="5" name="Footer Placeholder 4"/>
          <p:cNvSpPr>
            <a:spLocks noGrp="1"/>
          </p:cNvSpPr>
          <p:nvPr>
            <p:ph type="ftr" sz="quarter" idx="11"/>
          </p:nvPr>
        </p:nvSpPr>
        <p:spPr/>
        <p:txBody>
          <a:bodyPr/>
          <a:lstStyle/>
          <a:p>
            <a:r>
              <a:rPr lang="es-ES"/>
              <a:t>P25110/1  - Gestión de Entornos Certificación  - © Copyright VIEWNEXT 2020</a:t>
            </a:r>
          </a:p>
        </p:txBody>
      </p:sp>
      <p:sp>
        <p:nvSpPr>
          <p:cNvPr id="6" name="Slide Number Placeholder 5"/>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20364566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CFAC47-8EE1-45CC-865F-E2D4FA99E362}" type="datetime1">
              <a:rPr lang="es-ES" smtClean="0"/>
              <a:t>04/02/2026</a:t>
            </a:fld>
            <a:endParaRPr lang="es-ES"/>
          </a:p>
        </p:txBody>
      </p:sp>
      <p:sp>
        <p:nvSpPr>
          <p:cNvPr id="5" name="Footer Placeholder 4"/>
          <p:cNvSpPr>
            <a:spLocks noGrp="1"/>
          </p:cNvSpPr>
          <p:nvPr>
            <p:ph type="ftr" sz="quarter" idx="11"/>
          </p:nvPr>
        </p:nvSpPr>
        <p:spPr/>
        <p:txBody>
          <a:bodyPr/>
          <a:lstStyle/>
          <a:p>
            <a:r>
              <a:rPr lang="es-ES"/>
              <a:t>P25110/1  - Gestión de Entornos Certificación  - © Copyright VIEWNEXT 2020</a:t>
            </a:r>
          </a:p>
        </p:txBody>
      </p:sp>
      <p:sp>
        <p:nvSpPr>
          <p:cNvPr id="6" name="Slide Number Placeholder 5"/>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550385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830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CFAC47-8EE1-45CC-865F-E2D4FA99E362}" type="datetime1">
              <a:rPr lang="es-ES" smtClean="0"/>
              <a:t>04/02/2026</a:t>
            </a:fld>
            <a:endParaRPr lang="es-ES"/>
          </a:p>
        </p:txBody>
      </p:sp>
      <p:sp>
        <p:nvSpPr>
          <p:cNvPr id="5" name="Footer Placeholder 4"/>
          <p:cNvSpPr>
            <a:spLocks noGrp="1"/>
          </p:cNvSpPr>
          <p:nvPr>
            <p:ph type="ftr" sz="quarter" idx="11"/>
          </p:nvPr>
        </p:nvSpPr>
        <p:spPr/>
        <p:txBody>
          <a:bodyPr/>
          <a:lstStyle/>
          <a:p>
            <a:r>
              <a:rPr lang="es-ES"/>
              <a:t>P25110/1  - Gestión de Entornos Certificación  - © Copyright VIEWNEXT 2020</a:t>
            </a:r>
          </a:p>
        </p:txBody>
      </p:sp>
      <p:sp>
        <p:nvSpPr>
          <p:cNvPr id="6" name="Slide Number Placeholder 5"/>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21561742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CCCFAC47-8EE1-45CC-865F-E2D4FA99E362}" type="datetime1">
              <a:rPr lang="es-ES" smtClean="0"/>
              <a:t>04/02/2026</a:t>
            </a:fld>
            <a:endParaRPr lang="es-ES"/>
          </a:p>
        </p:txBody>
      </p:sp>
      <p:sp>
        <p:nvSpPr>
          <p:cNvPr id="5" name="Footer Placeholder 4"/>
          <p:cNvSpPr>
            <a:spLocks noGrp="1"/>
          </p:cNvSpPr>
          <p:nvPr>
            <p:ph type="ftr" sz="quarter" idx="11"/>
          </p:nvPr>
        </p:nvSpPr>
        <p:spPr/>
        <p:txBody>
          <a:bodyPr/>
          <a:lstStyle/>
          <a:p>
            <a:r>
              <a:rPr lang="es-ES"/>
              <a:t>P25110/1  - Gestión de Entornos Certificación  - © Copyright VIEWNEXT 2020</a:t>
            </a:r>
          </a:p>
        </p:txBody>
      </p:sp>
      <p:sp>
        <p:nvSpPr>
          <p:cNvPr id="6" name="Slide Number Placeholder 5"/>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5860759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CCCFAC47-8EE1-45CC-865F-E2D4FA99E362}" type="datetime1">
              <a:rPr lang="es-ES" smtClean="0"/>
              <a:t>04/02/2026</a:t>
            </a:fld>
            <a:endParaRPr lang="es-ES"/>
          </a:p>
        </p:txBody>
      </p:sp>
      <p:sp>
        <p:nvSpPr>
          <p:cNvPr id="6" name="Footer Placeholder 5"/>
          <p:cNvSpPr>
            <a:spLocks noGrp="1"/>
          </p:cNvSpPr>
          <p:nvPr>
            <p:ph type="ftr" sz="quarter" idx="11"/>
          </p:nvPr>
        </p:nvSpPr>
        <p:spPr/>
        <p:txBody>
          <a:bodyPr/>
          <a:lstStyle/>
          <a:p>
            <a:r>
              <a:rPr lang="es-ES"/>
              <a:t>P25110/1  - Gestión de Entornos Certificación  - © Copyright VIEWNEXT 2020</a:t>
            </a:r>
          </a:p>
        </p:txBody>
      </p:sp>
      <p:sp>
        <p:nvSpPr>
          <p:cNvPr id="7" name="Slide Number Placeholder 6"/>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320465296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CCCFAC47-8EE1-45CC-865F-E2D4FA99E362}" type="datetime1">
              <a:rPr lang="es-ES" smtClean="0"/>
              <a:t>04/02/2026</a:t>
            </a:fld>
            <a:endParaRPr lang="es-ES"/>
          </a:p>
        </p:txBody>
      </p:sp>
      <p:sp>
        <p:nvSpPr>
          <p:cNvPr id="8" name="Footer Placeholder 7"/>
          <p:cNvSpPr>
            <a:spLocks noGrp="1"/>
          </p:cNvSpPr>
          <p:nvPr>
            <p:ph type="ftr" sz="quarter" idx="11"/>
          </p:nvPr>
        </p:nvSpPr>
        <p:spPr/>
        <p:txBody>
          <a:bodyPr/>
          <a:lstStyle/>
          <a:p>
            <a:r>
              <a:rPr lang="es-ES"/>
              <a:t>P25110/1  - Gestión de Entornos Certificación  - © Copyright VIEWNEXT 2020</a:t>
            </a:r>
          </a:p>
        </p:txBody>
      </p:sp>
      <p:sp>
        <p:nvSpPr>
          <p:cNvPr id="9" name="Slide Number Placeholder 8"/>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27082317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CCCFAC47-8EE1-45CC-865F-E2D4FA99E362}" type="datetime1">
              <a:rPr lang="es-ES" smtClean="0"/>
              <a:t>04/02/2026</a:t>
            </a:fld>
            <a:endParaRPr lang="es-ES"/>
          </a:p>
        </p:txBody>
      </p:sp>
      <p:sp>
        <p:nvSpPr>
          <p:cNvPr id="4" name="Footer Placeholder 3"/>
          <p:cNvSpPr>
            <a:spLocks noGrp="1"/>
          </p:cNvSpPr>
          <p:nvPr>
            <p:ph type="ftr" sz="quarter" idx="11"/>
          </p:nvPr>
        </p:nvSpPr>
        <p:spPr/>
        <p:txBody>
          <a:bodyPr/>
          <a:lstStyle/>
          <a:p>
            <a:r>
              <a:rPr lang="es-ES"/>
              <a:t>P25110/1  - Gestión de Entornos Certificación  - © Copyright VIEWNEXT 2020</a:t>
            </a:r>
          </a:p>
        </p:txBody>
      </p:sp>
      <p:sp>
        <p:nvSpPr>
          <p:cNvPr id="5" name="Slide Number Placeholder 4"/>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324568995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FAC47-8EE1-45CC-865F-E2D4FA99E362}" type="datetime1">
              <a:rPr lang="es-ES" smtClean="0"/>
              <a:t>04/02/2026</a:t>
            </a:fld>
            <a:endParaRPr lang="es-ES"/>
          </a:p>
        </p:txBody>
      </p:sp>
      <p:sp>
        <p:nvSpPr>
          <p:cNvPr id="3" name="Footer Placeholder 2"/>
          <p:cNvSpPr>
            <a:spLocks noGrp="1"/>
          </p:cNvSpPr>
          <p:nvPr>
            <p:ph type="ftr" sz="quarter" idx="11"/>
          </p:nvPr>
        </p:nvSpPr>
        <p:spPr/>
        <p:txBody>
          <a:bodyPr/>
          <a:lstStyle/>
          <a:p>
            <a:r>
              <a:rPr lang="es-ES"/>
              <a:t>P25110/1  - Gestión de Entornos Certificación  - © Copyright VIEWNEXT 2020</a:t>
            </a:r>
          </a:p>
        </p:txBody>
      </p:sp>
      <p:sp>
        <p:nvSpPr>
          <p:cNvPr id="4" name="Slide Number Placeholder 3"/>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72244014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CCFAC47-8EE1-45CC-865F-E2D4FA99E362}" type="datetime1">
              <a:rPr lang="es-ES" smtClean="0"/>
              <a:t>04/02/2026</a:t>
            </a:fld>
            <a:endParaRPr lang="es-ES"/>
          </a:p>
        </p:txBody>
      </p:sp>
      <p:sp>
        <p:nvSpPr>
          <p:cNvPr id="6" name="Footer Placeholder 5"/>
          <p:cNvSpPr>
            <a:spLocks noGrp="1"/>
          </p:cNvSpPr>
          <p:nvPr>
            <p:ph type="ftr" sz="quarter" idx="11"/>
          </p:nvPr>
        </p:nvSpPr>
        <p:spPr/>
        <p:txBody>
          <a:bodyPr/>
          <a:lstStyle/>
          <a:p>
            <a:r>
              <a:rPr lang="es-ES"/>
              <a:t>P25110/1  - Gestión de Entornos Certificación  - © Copyright VIEWNEXT 2020</a:t>
            </a:r>
          </a:p>
        </p:txBody>
      </p:sp>
      <p:sp>
        <p:nvSpPr>
          <p:cNvPr id="7" name="Slide Number Placeholder 6"/>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1869368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CCCFAC47-8EE1-45CC-865F-E2D4FA99E362}" type="datetime1">
              <a:rPr lang="es-ES" smtClean="0"/>
              <a:t>04/02/2026</a:t>
            </a:fld>
            <a:endParaRPr lang="es-ES"/>
          </a:p>
        </p:txBody>
      </p:sp>
      <p:sp>
        <p:nvSpPr>
          <p:cNvPr id="6" name="Footer Placeholder 5"/>
          <p:cNvSpPr>
            <a:spLocks noGrp="1"/>
          </p:cNvSpPr>
          <p:nvPr>
            <p:ph type="ftr" sz="quarter" idx="11"/>
          </p:nvPr>
        </p:nvSpPr>
        <p:spPr/>
        <p:txBody>
          <a:bodyPr/>
          <a:lstStyle/>
          <a:p>
            <a:r>
              <a:rPr lang="es-ES"/>
              <a:t>P25110/1  - Gestión de Entornos Certificación  - © Copyright VIEWNEXT 2020</a:t>
            </a:r>
          </a:p>
        </p:txBody>
      </p:sp>
      <p:sp>
        <p:nvSpPr>
          <p:cNvPr id="7" name="Slide Number Placeholder 6"/>
          <p:cNvSpPr>
            <a:spLocks noGrp="1"/>
          </p:cNvSpPr>
          <p:nvPr>
            <p:ph type="sldNum" sz="quarter" idx="12"/>
          </p:nvPr>
        </p:nvSpPr>
        <p:spPr/>
        <p:txBody>
          <a:bodyPr/>
          <a:lstStyle/>
          <a:p>
            <a:fld id="{7FC0B2BB-05A3-4AED-9947-656ADCDB7AD7}" type="slidenum">
              <a:rPr lang="es-ES" smtClean="0"/>
              <a:t>‹Nº›</a:t>
            </a:fld>
            <a:endParaRPr lang="es-ES"/>
          </a:p>
        </p:txBody>
      </p:sp>
    </p:spTree>
    <p:extLst>
      <p:ext uri="{BB962C8B-B14F-4D97-AF65-F5344CB8AC3E}">
        <p14:creationId xmlns:p14="http://schemas.microsoft.com/office/powerpoint/2010/main" val="34494485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CFAC47-8EE1-45CC-865F-E2D4FA99E362}" type="datetime1">
              <a:rPr lang="es-ES" smtClean="0"/>
              <a:t>04/02/2026</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P25110/1  - Gestión de Entornos Certificación  - © Copyright VIEWNEXT 2020</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0B2BB-05A3-4AED-9947-656ADCDB7AD7}" type="slidenum">
              <a:rPr lang="es-ES" smtClean="0"/>
              <a:t>‹Nº›</a:t>
            </a:fld>
            <a:endParaRPr lang="es-ES"/>
          </a:p>
        </p:txBody>
      </p:sp>
    </p:spTree>
    <p:extLst>
      <p:ext uri="{BB962C8B-B14F-4D97-AF65-F5344CB8AC3E}">
        <p14:creationId xmlns:p14="http://schemas.microsoft.com/office/powerpoint/2010/main" val="310785741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5"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bg1"/>
        </a:solidFill>
        <a:effectLst/>
      </p:bgPr>
    </p:bg>
    <p:spTree>
      <p:nvGrpSpPr>
        <p:cNvPr id="1" name=""/>
        <p:cNvGrpSpPr/>
        <p:nvPr/>
      </p:nvGrpSpPr>
      <p:grpSpPr>
        <a:xfrm>
          <a:off x="0" y="0"/>
          <a:ext cx="0" cy="0"/>
          <a:chOff x="0" y="0"/>
          <a:chExt cx="0" cy="0"/>
        </a:xfrm>
      </p:grpSpPr>
      <p:pic>
        <p:nvPicPr>
          <p:cNvPr id="6" name="Object 5" descr="preencoded.png"/>
          <p:cNvPicPr>
            <a:picLocks noChangeAspect="1"/>
          </p:cNvPicPr>
          <p:nvPr/>
        </p:nvPicPr>
        <p:blipFill>
          <a:blip r:embed="rId3"/>
          <a:srcRect/>
          <a:stretch/>
        </p:blipFill>
        <p:spPr>
          <a:xfrm>
            <a:off x="705676" y="214005"/>
            <a:ext cx="2045638" cy="545104"/>
          </a:xfrm>
          <a:prstGeom prst="rect">
            <a:avLst/>
          </a:prstGeom>
        </p:spPr>
      </p:pic>
      <p:sp>
        <p:nvSpPr>
          <p:cNvPr id="7" name="CuadroTexto 6"/>
          <p:cNvSpPr txBox="1"/>
          <p:nvPr/>
        </p:nvSpPr>
        <p:spPr>
          <a:xfrm>
            <a:off x="4812481" y="2491409"/>
            <a:ext cx="6973455" cy="1446550"/>
          </a:xfrm>
          <a:prstGeom prst="rect">
            <a:avLst/>
          </a:prstGeom>
          <a:noFill/>
        </p:spPr>
        <p:txBody>
          <a:bodyPr wrap="square" lIns="91440" tIns="45720" rIns="91440" bIns="45720" rtlCol="0" anchor="t">
            <a:spAutoFit/>
          </a:bodyPr>
          <a:lstStyle/>
          <a:p>
            <a:pPr algn="ctr"/>
            <a:r>
              <a:rPr lang="es-ES" sz="4400" b="1" i="1" dirty="0">
                <a:solidFill>
                  <a:srgbClr val="0064A1"/>
                </a:solidFill>
              </a:rPr>
              <a:t>IA Generativa, la vitamina del sector IT y mucho más</a:t>
            </a:r>
          </a:p>
        </p:txBody>
      </p:sp>
      <p:sp>
        <p:nvSpPr>
          <p:cNvPr id="8" name="CuadroTexto 7"/>
          <p:cNvSpPr txBox="1"/>
          <p:nvPr/>
        </p:nvSpPr>
        <p:spPr>
          <a:xfrm>
            <a:off x="9852698" y="5777243"/>
            <a:ext cx="1964192" cy="830997"/>
          </a:xfrm>
          <a:prstGeom prst="rect">
            <a:avLst/>
          </a:prstGeom>
          <a:noFill/>
        </p:spPr>
        <p:txBody>
          <a:bodyPr wrap="none" lIns="91440" tIns="45720" rIns="91440" bIns="45720" rtlCol="0" anchor="t">
            <a:spAutoFit/>
          </a:bodyPr>
          <a:lstStyle/>
          <a:p>
            <a:r>
              <a:rPr lang="es-ES" sz="2400" dirty="0">
                <a:solidFill>
                  <a:srgbClr val="0064A1"/>
                </a:solidFill>
              </a:rPr>
              <a:t>Viewnext</a:t>
            </a:r>
            <a:br>
              <a:rPr lang="es-ES" sz="2400" dirty="0"/>
            </a:br>
            <a:r>
              <a:rPr lang="es-ES" sz="2400" dirty="0">
                <a:solidFill>
                  <a:srgbClr val="0064A1"/>
                </a:solidFill>
              </a:rPr>
              <a:t>IES Al-Ándalus</a:t>
            </a:r>
            <a:endParaRPr lang="es-ES" sz="2400" dirty="0">
              <a:solidFill>
                <a:srgbClr val="0064A1"/>
              </a:solidFill>
              <a:ea typeface="Calibri"/>
              <a:cs typeface="Calibri"/>
            </a:endParaRPr>
          </a:p>
        </p:txBody>
      </p:sp>
      <p:sp>
        <p:nvSpPr>
          <p:cNvPr id="9" name="CuadroTexto 8"/>
          <p:cNvSpPr txBox="1"/>
          <p:nvPr/>
        </p:nvSpPr>
        <p:spPr>
          <a:xfrm>
            <a:off x="4581904" y="5605785"/>
            <a:ext cx="5404518" cy="70788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s-ES" sz="2000" b="1" dirty="0">
                <a:solidFill>
                  <a:srgbClr val="02B8E5"/>
                </a:solidFill>
              </a:rPr>
              <a:t>Alejandro Pardo Vidaña</a:t>
            </a:r>
          </a:p>
          <a:p>
            <a:pPr marL="285750" indent="-285750">
              <a:buFont typeface="Arial" panose="020B0604020202020204" pitchFamily="34" charset="0"/>
              <a:buChar char="•"/>
            </a:pPr>
            <a:r>
              <a:rPr lang="es-ES" sz="2000" b="1" dirty="0">
                <a:solidFill>
                  <a:srgbClr val="02B8E5"/>
                </a:solidFill>
              </a:rPr>
              <a:t>Juan Lopera Sánchez</a:t>
            </a:r>
            <a:endParaRPr lang="es-ES" sz="2000" dirty="0">
              <a:solidFill>
                <a:srgbClr val="02B8E5"/>
              </a:solidFill>
              <a:ea typeface="Calibri"/>
              <a:cs typeface="Calibri"/>
            </a:endParaRPr>
          </a:p>
        </p:txBody>
      </p:sp>
      <p:cxnSp>
        <p:nvCxnSpPr>
          <p:cNvPr id="11" name="Conector recto 10"/>
          <p:cNvCxnSpPr/>
          <p:nvPr/>
        </p:nvCxnSpPr>
        <p:spPr>
          <a:xfrm>
            <a:off x="4692073" y="3968409"/>
            <a:ext cx="7223372" cy="18473"/>
          </a:xfrm>
          <a:prstGeom prst="line">
            <a:avLst/>
          </a:prstGeom>
        </p:spPr>
        <p:style>
          <a:lnRef idx="1">
            <a:schemeClr val="accent1"/>
          </a:lnRef>
          <a:fillRef idx="0">
            <a:schemeClr val="accent1"/>
          </a:fillRef>
          <a:effectRef idx="0">
            <a:schemeClr val="accent1"/>
          </a:effectRef>
          <a:fontRef idx="minor">
            <a:schemeClr val="tx1"/>
          </a:fontRef>
        </p:style>
      </p:cxnSp>
      <p:sp>
        <p:nvSpPr>
          <p:cNvPr id="13" name="AutoShape 6" descr="A friendly and modern humanoid AI robot sitting at a stylish but casual office desk, holding a document and analyzing data on a floating holographic screen. The robot has a sleek metallic design with expressive LED eyes and a slightly playful expression. The office environment is bright and futuristic, with a balance between professionalism and a relaxed atmosphere. The setting conveys curiosity and innovation, making it ideal for a fun yet insightful presentation on artificial intelligence.">
            <a:extLst>
              <a:ext uri="{FF2B5EF4-FFF2-40B4-BE49-F238E27FC236}">
                <a16:creationId xmlns:a16="http://schemas.microsoft.com/office/drawing/2014/main" id="{979E0990-C76D-4AD6-BDE6-A41DA0C7F027}"/>
              </a:ext>
            </a:extLst>
          </p:cNvPr>
          <p:cNvSpPr>
            <a:spLocks noChangeAspect="1" noChangeArrowheads="1"/>
          </p:cNvSpPr>
          <p:nvPr/>
        </p:nvSpPr>
        <p:spPr bwMode="auto">
          <a:xfrm>
            <a:off x="5943600" y="405696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 name="Picture 2">
            <a:extLst>
              <a:ext uri="{FF2B5EF4-FFF2-40B4-BE49-F238E27FC236}">
                <a16:creationId xmlns:a16="http://schemas.microsoft.com/office/drawing/2014/main" id="{F3EEB72A-492B-650D-343B-D650E9C73A11}"/>
              </a:ext>
            </a:extLst>
          </p:cNvPr>
          <p:cNvPicPr>
            <a:picLocks noChangeAspect="1"/>
          </p:cNvPicPr>
          <p:nvPr/>
        </p:nvPicPr>
        <p:blipFill>
          <a:blip r:embed="rId4"/>
          <a:stretch>
            <a:fillRect/>
          </a:stretch>
        </p:blipFill>
        <p:spPr>
          <a:xfrm>
            <a:off x="-1127" y="873427"/>
            <a:ext cx="4580775" cy="59601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t="12500" b="12500"/>
          <a:stretch/>
        </p:blipFill>
        <p:spPr>
          <a:xfrm>
            <a:off x="0" y="0"/>
            <a:ext cx="12188952" cy="6856286"/>
          </a:xfrm>
          <a:prstGeom prst="rect">
            <a:avLst/>
          </a:prstGeom>
        </p:spPr>
      </p:pic>
      <p:sp>
        <p:nvSpPr>
          <p:cNvPr id="3" name="Object 2"/>
          <p:cNvSpPr/>
          <p:nvPr/>
        </p:nvSpPr>
        <p:spPr>
          <a:xfrm>
            <a:off x="2763534" y="2536242"/>
            <a:ext cx="6661883" cy="1933092"/>
          </a:xfrm>
          <a:prstGeom prst="rect">
            <a:avLst/>
          </a:prstGeom>
          <a:solidFill>
            <a:srgbClr val="FFFFFF">
              <a:alpha val="50000"/>
            </a:srgbClr>
          </a:solidFill>
        </p:spPr>
      </p:sp>
      <p:sp>
        <p:nvSpPr>
          <p:cNvPr id="4" name="Object 3"/>
          <p:cNvSpPr/>
          <p:nvPr/>
        </p:nvSpPr>
        <p:spPr>
          <a:xfrm>
            <a:off x="2813019" y="2813738"/>
            <a:ext cx="6558087" cy="1014605"/>
          </a:xfrm>
          <a:prstGeom prst="rect">
            <a:avLst/>
          </a:prstGeom>
          <a:noFill/>
        </p:spPr>
        <p:txBody>
          <a:bodyPr wrap="square" lIns="0" tIns="0" rIns="0" bIns="0" rtlCol="0" anchor="t"/>
          <a:lstStyle/>
          <a:p>
            <a:pPr algn="ctr">
              <a:lnSpc>
                <a:spcPts val="7992"/>
              </a:lnSpc>
              <a:buNone/>
            </a:pPr>
            <a:r>
              <a:rPr lang="en-US" sz="4400" b="1" dirty="0">
                <a:latin typeface="Trocchi"/>
                <a:ea typeface="Trocchi"/>
                <a:cs typeface="Trocchi" pitchFamily="34" charset="-120"/>
              </a:rPr>
              <a:t>Gracias</a:t>
            </a:r>
            <a:endParaRPr lang="en-US" sz="1050">
              <a:latin typeface="Trocchi"/>
              <a:ea typeface="Trocchi"/>
              <a:cs typeface="Calibri"/>
            </a:endParaRPr>
          </a:p>
        </p:txBody>
      </p:sp>
      <p:pic>
        <p:nvPicPr>
          <p:cNvPr id="6" name="Object 5" descr="preencoded.png"/>
          <p:cNvPicPr>
            <a:picLocks noChangeAspect="1"/>
          </p:cNvPicPr>
          <p:nvPr/>
        </p:nvPicPr>
        <p:blipFill>
          <a:blip r:embed="rId4"/>
          <a:srcRect/>
          <a:stretch/>
        </p:blipFill>
        <p:spPr>
          <a:xfrm>
            <a:off x="705676" y="214005"/>
            <a:ext cx="2045638" cy="545104"/>
          </a:xfrm>
          <a:prstGeom prst="rect">
            <a:avLst/>
          </a:prstGeom>
        </p:spPr>
      </p:pic>
    </p:spTree>
    <p:extLst>
      <p:ext uri="{BB962C8B-B14F-4D97-AF65-F5344CB8AC3E}">
        <p14:creationId xmlns:p14="http://schemas.microsoft.com/office/powerpoint/2010/main" val="25062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Una red de puntos conectados">
            <a:extLst>
              <a:ext uri="{FF2B5EF4-FFF2-40B4-BE49-F238E27FC236}">
                <a16:creationId xmlns:a16="http://schemas.microsoft.com/office/drawing/2014/main" id="{26621BD8-7958-41E8-82AD-97C316675747}"/>
              </a:ext>
            </a:extLst>
          </p:cNvPr>
          <p:cNvPicPr>
            <a:picLocks noChangeAspect="1"/>
          </p:cNvPicPr>
          <p:nvPr/>
        </p:nvPicPr>
        <p:blipFill rotWithShape="1">
          <a:blip r:embed="rId3">
            <a:alphaModFix amt="10000"/>
          </a:blip>
          <a:srcRect l="20487" r="1" b="1"/>
          <a:stretch/>
        </p:blipFill>
        <p:spPr>
          <a:xfrm>
            <a:off x="-1399" y="9"/>
            <a:ext cx="12286502" cy="6857991"/>
          </a:xfrm>
          <a:prstGeom prst="rect">
            <a:avLst/>
          </a:prstGeom>
        </p:spPr>
      </p:pic>
      <p:sp>
        <p:nvSpPr>
          <p:cNvPr id="2" name="Object 1"/>
          <p:cNvSpPr/>
          <p:nvPr/>
        </p:nvSpPr>
        <p:spPr>
          <a:xfrm>
            <a:off x="1173516" y="492351"/>
            <a:ext cx="9665156" cy="563620"/>
          </a:xfrm>
          <a:prstGeom prst="rect">
            <a:avLst/>
          </a:prstGeom>
          <a:noFill/>
        </p:spPr>
        <p:txBody>
          <a:bodyPr wrap="square" lIns="0" tIns="0" rIns="0" bIns="0" rtlCol="0" anchor="t"/>
          <a:lstStyle/>
          <a:p>
            <a:pPr algn="ctr">
              <a:lnSpc>
                <a:spcPts val="4440"/>
              </a:lnSpc>
              <a:buNone/>
            </a:pPr>
            <a:r>
              <a:rPr lang="en-US" sz="3750" dirty="0">
                <a:solidFill>
                  <a:srgbClr val="0064A1"/>
                </a:solidFill>
                <a:latin typeface="Trocchi" pitchFamily="34" charset="0"/>
                <a:ea typeface="Trocchi"/>
                <a:cs typeface="Trocchi" pitchFamily="34" charset="-120"/>
              </a:rPr>
              <a:t>¿Que es la IA </a:t>
            </a:r>
            <a:r>
              <a:rPr lang="en-US" sz="3750" dirty="0" err="1">
                <a:solidFill>
                  <a:srgbClr val="0064A1"/>
                </a:solidFill>
                <a:latin typeface="Trocchi" pitchFamily="34" charset="0"/>
                <a:ea typeface="Trocchi"/>
                <a:cs typeface="Trocchi" pitchFamily="34" charset="-120"/>
              </a:rPr>
              <a:t>Generativa</a:t>
            </a:r>
            <a:r>
              <a:rPr lang="en-US" sz="3750" dirty="0">
                <a:solidFill>
                  <a:srgbClr val="0064A1"/>
                </a:solidFill>
                <a:latin typeface="Trocchi" pitchFamily="34" charset="0"/>
                <a:ea typeface="Trocchi"/>
                <a:cs typeface="Trocchi" pitchFamily="34" charset="-120"/>
              </a:rPr>
              <a:t>?</a:t>
            </a:r>
            <a:endParaRPr lang="en-US" dirty="0">
              <a:solidFill>
                <a:srgbClr val="0064A1"/>
              </a:solidFill>
              <a:ea typeface="Calibri"/>
              <a:cs typeface="Calibri"/>
            </a:endParaRPr>
          </a:p>
        </p:txBody>
      </p:sp>
      <p:sp>
        <p:nvSpPr>
          <p:cNvPr id="17" name="Object 16"/>
          <p:cNvSpPr/>
          <p:nvPr/>
        </p:nvSpPr>
        <p:spPr>
          <a:xfrm>
            <a:off x="11884228" y="6517935"/>
            <a:ext cx="114271" cy="191940"/>
          </a:xfrm>
          <a:prstGeom prst="rect">
            <a:avLst/>
          </a:prstGeom>
          <a:noFill/>
        </p:spPr>
        <p:txBody>
          <a:bodyPr wrap="square" lIns="0" tIns="0" rIns="0" bIns="0" rtlCol="0" anchor="ctr"/>
          <a:lstStyle/>
          <a:p>
            <a:pPr algn="r">
              <a:lnSpc>
                <a:spcPts val="1512"/>
              </a:lnSpc>
              <a:buNone/>
            </a:pPr>
            <a:r>
              <a:rPr lang="en-US" sz="1080">
                <a:solidFill>
                  <a:srgbClr val="000000">
                    <a:alpha val="60000"/>
                  </a:srgbClr>
                </a:solidFill>
                <a:latin typeface="Montserrat" pitchFamily="34" charset="0"/>
                <a:ea typeface="Montserrat" pitchFamily="34" charset="-122"/>
                <a:cs typeface="Montserrat" pitchFamily="34" charset="-120"/>
              </a:rPr>
              <a:t>6</a:t>
            </a:r>
            <a:endParaRPr lang="en-US"/>
          </a:p>
        </p:txBody>
      </p:sp>
      <p:pic>
        <p:nvPicPr>
          <p:cNvPr id="96" name="Object 10" descr="preencoded.png">
            <a:extLst>
              <a:ext uri="{FF2B5EF4-FFF2-40B4-BE49-F238E27FC236}">
                <a16:creationId xmlns:a16="http://schemas.microsoft.com/office/drawing/2014/main" id="{38E2AA78-D82F-4DFE-968D-871DEFC85808}"/>
              </a:ext>
            </a:extLst>
          </p:cNvPr>
          <p:cNvPicPr>
            <a:picLocks noChangeAspect="1"/>
          </p:cNvPicPr>
          <p:nvPr/>
        </p:nvPicPr>
        <p:blipFill>
          <a:blip r:embed="rId4"/>
          <a:srcRect/>
          <a:stretch/>
        </p:blipFill>
        <p:spPr>
          <a:xfrm>
            <a:off x="195903" y="227395"/>
            <a:ext cx="1290977" cy="344009"/>
          </a:xfrm>
          <a:prstGeom prst="rect">
            <a:avLst/>
          </a:prstGeom>
        </p:spPr>
      </p:pic>
      <p:sp>
        <p:nvSpPr>
          <p:cNvPr id="66" name="Rectángulo 65"/>
          <p:cNvSpPr/>
          <p:nvPr/>
        </p:nvSpPr>
        <p:spPr>
          <a:xfrm>
            <a:off x="99588" y="2897402"/>
            <a:ext cx="11784639" cy="646331"/>
          </a:xfrm>
          <a:prstGeom prst="rect">
            <a:avLst/>
          </a:prstGeom>
        </p:spPr>
        <p:txBody>
          <a:bodyPr wrap="square" lIns="91440" tIns="45720" rIns="91440" bIns="45720" anchor="t">
            <a:spAutoFit/>
          </a:bodyPr>
          <a:lstStyle/>
          <a:p>
            <a:r>
              <a:rPr lang="es-ES" dirty="0">
                <a:solidFill>
                  <a:srgbClr val="0064A1"/>
                </a:solidFill>
              </a:rPr>
              <a:t>La IA generativa hace referencia al campo de la IA para crear contenido, como texto, imágenes, música, audio y vídeos.</a:t>
            </a:r>
            <a:br>
              <a:rPr lang="es-ES" dirty="0">
                <a:solidFill>
                  <a:srgbClr val="0064A1"/>
                </a:solidFill>
              </a:rPr>
            </a:br>
            <a:endParaRPr lang="es-ES" dirty="0">
              <a:solidFill>
                <a:srgbClr val="0064A1"/>
              </a:solidFill>
              <a:ea typeface="Calibri"/>
              <a:cs typeface="Calibri"/>
            </a:endParaRPr>
          </a:p>
        </p:txBody>
      </p:sp>
      <p:pic>
        <p:nvPicPr>
          <p:cNvPr id="67" name="Imagen 66"/>
          <p:cNvPicPr>
            <a:picLocks noChangeAspect="1"/>
          </p:cNvPicPr>
          <p:nvPr/>
        </p:nvPicPr>
        <p:blipFill>
          <a:blip r:embed="rId5"/>
          <a:stretch>
            <a:fillRect/>
          </a:stretch>
        </p:blipFill>
        <p:spPr>
          <a:xfrm>
            <a:off x="0" y="1110875"/>
            <a:ext cx="12192000" cy="1641378"/>
          </a:xfrm>
          <a:prstGeom prst="rect">
            <a:avLst/>
          </a:prstGeom>
        </p:spPr>
      </p:pic>
      <p:pic>
        <p:nvPicPr>
          <p:cNvPr id="68" name="Imagen 67"/>
          <p:cNvPicPr>
            <a:picLocks noChangeAspect="1"/>
          </p:cNvPicPr>
          <p:nvPr/>
        </p:nvPicPr>
        <p:blipFill>
          <a:blip r:embed="rId6"/>
          <a:stretch>
            <a:fillRect/>
          </a:stretch>
        </p:blipFill>
        <p:spPr>
          <a:xfrm>
            <a:off x="5991907" y="3275175"/>
            <a:ext cx="6022928" cy="3548963"/>
          </a:xfrm>
          <a:prstGeom prst="rect">
            <a:avLst/>
          </a:prstGeom>
        </p:spPr>
      </p:pic>
      <p:sp>
        <p:nvSpPr>
          <p:cNvPr id="69" name="Rectángulo 68"/>
          <p:cNvSpPr/>
          <p:nvPr/>
        </p:nvSpPr>
        <p:spPr>
          <a:xfrm>
            <a:off x="424769" y="3876672"/>
            <a:ext cx="5241957" cy="2308324"/>
          </a:xfrm>
          <a:prstGeom prst="rect">
            <a:avLst/>
          </a:prstGeom>
        </p:spPr>
        <p:txBody>
          <a:bodyPr wrap="square" lIns="91440" tIns="45720" rIns="91440" bIns="45720" anchor="t">
            <a:spAutoFit/>
          </a:bodyPr>
          <a:lstStyle/>
          <a:p>
            <a:r>
              <a:rPr lang="es-ES" dirty="0">
                <a:solidFill>
                  <a:srgbClr val="02B8E5"/>
                </a:solidFill>
              </a:rPr>
              <a:t>Usa modelos básicos, es decir, grandes modelos de IA, que pueden trabajar en varias tareas y llevar a cabo tareas preconfiguradas, como resúmenes, preguntas y respuestas, clasificación, etc. Además, al requerir una preparación mínima, los modelos básicos se pueden adaptar a casos prácticos concretos con muy pocos datos de ejemplo.</a:t>
            </a:r>
          </a:p>
          <a:p>
            <a:endParaRPr lang="es-ES" dirty="0"/>
          </a:p>
        </p:txBody>
      </p:sp>
      <p:pic>
        <p:nvPicPr>
          <p:cNvPr id="3" name="Imagen 2">
            <a:extLst>
              <a:ext uri="{FF2B5EF4-FFF2-40B4-BE49-F238E27FC236}">
                <a16:creationId xmlns:a16="http://schemas.microsoft.com/office/drawing/2014/main" id="{B266271F-74FF-4285-8928-3F66D0504443}"/>
              </a:ext>
            </a:extLst>
          </p:cNvPr>
          <p:cNvPicPr>
            <a:picLocks noChangeAspect="1"/>
          </p:cNvPicPr>
          <p:nvPr/>
        </p:nvPicPr>
        <p:blipFill>
          <a:blip r:embed="rId7"/>
          <a:stretch>
            <a:fillRect/>
          </a:stretch>
        </p:blipFill>
        <p:spPr>
          <a:xfrm>
            <a:off x="6356459" y="3543733"/>
            <a:ext cx="1739134" cy="1663519"/>
          </a:xfrm>
          <a:prstGeom prst="rect">
            <a:avLst/>
          </a:prstGeom>
        </p:spPr>
      </p:pic>
    </p:spTree>
    <p:extLst>
      <p:ext uri="{BB962C8B-B14F-4D97-AF65-F5344CB8AC3E}">
        <p14:creationId xmlns:p14="http://schemas.microsoft.com/office/powerpoint/2010/main" val="2390261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Una red de puntos conectados">
            <a:extLst>
              <a:ext uri="{FF2B5EF4-FFF2-40B4-BE49-F238E27FC236}">
                <a16:creationId xmlns:a16="http://schemas.microsoft.com/office/drawing/2014/main" id="{26621BD8-7958-41E8-82AD-97C316675747}"/>
              </a:ext>
            </a:extLst>
          </p:cNvPr>
          <p:cNvPicPr>
            <a:picLocks noChangeAspect="1"/>
          </p:cNvPicPr>
          <p:nvPr/>
        </p:nvPicPr>
        <p:blipFill rotWithShape="1">
          <a:blip r:embed="rId3">
            <a:alphaModFix amt="10000"/>
          </a:blip>
          <a:srcRect l="20487" r="1" b="1"/>
          <a:stretch/>
        </p:blipFill>
        <p:spPr>
          <a:xfrm>
            <a:off x="0" y="10"/>
            <a:ext cx="12185515" cy="6857990"/>
          </a:xfrm>
          <a:prstGeom prst="rect">
            <a:avLst/>
          </a:prstGeom>
        </p:spPr>
      </p:pic>
      <p:sp>
        <p:nvSpPr>
          <p:cNvPr id="2" name="Object 1"/>
          <p:cNvSpPr/>
          <p:nvPr/>
        </p:nvSpPr>
        <p:spPr>
          <a:xfrm>
            <a:off x="1173516" y="492351"/>
            <a:ext cx="9665156" cy="563620"/>
          </a:xfrm>
          <a:prstGeom prst="rect">
            <a:avLst/>
          </a:prstGeom>
          <a:noFill/>
        </p:spPr>
        <p:txBody>
          <a:bodyPr wrap="square" lIns="0" tIns="0" rIns="0" bIns="0" rtlCol="0" anchor="t"/>
          <a:lstStyle/>
          <a:p>
            <a:pPr algn="ctr">
              <a:lnSpc>
                <a:spcPts val="4440"/>
              </a:lnSpc>
              <a:buNone/>
            </a:pPr>
            <a:r>
              <a:rPr lang="en-US" sz="3750" dirty="0" err="1">
                <a:solidFill>
                  <a:srgbClr val="0064A1"/>
                </a:solidFill>
                <a:latin typeface="Trocchi"/>
                <a:ea typeface="Trocchi"/>
                <a:cs typeface="Trocchi" pitchFamily="34" charset="-120"/>
              </a:rPr>
              <a:t>Modelos</a:t>
            </a:r>
            <a:r>
              <a:rPr lang="en-US" sz="3750" dirty="0">
                <a:solidFill>
                  <a:srgbClr val="0064A1"/>
                </a:solidFill>
                <a:latin typeface="Trocchi"/>
                <a:ea typeface="Trocchi"/>
                <a:cs typeface="Trocchi" pitchFamily="34" charset="-120"/>
              </a:rPr>
              <a:t> </a:t>
            </a:r>
            <a:r>
              <a:rPr lang="en-US" sz="3750" dirty="0" err="1">
                <a:solidFill>
                  <a:srgbClr val="0064A1"/>
                </a:solidFill>
                <a:latin typeface="Trocchi"/>
                <a:ea typeface="Trocchi"/>
                <a:cs typeface="Trocchi" pitchFamily="34" charset="-120"/>
              </a:rPr>
              <a:t>Fundacionales</a:t>
            </a:r>
            <a:endParaRPr lang="en-US" dirty="0">
              <a:solidFill>
                <a:srgbClr val="0064A1"/>
              </a:solidFill>
              <a:latin typeface="Trocchi"/>
              <a:ea typeface="Trocchi"/>
              <a:cs typeface="Calibri"/>
            </a:endParaRPr>
          </a:p>
        </p:txBody>
      </p:sp>
      <p:sp>
        <p:nvSpPr>
          <p:cNvPr id="17" name="Object 16"/>
          <p:cNvSpPr/>
          <p:nvPr/>
        </p:nvSpPr>
        <p:spPr>
          <a:xfrm>
            <a:off x="11884228" y="6517935"/>
            <a:ext cx="114271" cy="191940"/>
          </a:xfrm>
          <a:prstGeom prst="rect">
            <a:avLst/>
          </a:prstGeom>
          <a:noFill/>
        </p:spPr>
        <p:txBody>
          <a:bodyPr wrap="square" lIns="0" tIns="0" rIns="0" bIns="0" rtlCol="0" anchor="ctr"/>
          <a:lstStyle/>
          <a:p>
            <a:pPr algn="r">
              <a:lnSpc>
                <a:spcPts val="1512"/>
              </a:lnSpc>
              <a:buNone/>
            </a:pPr>
            <a:endParaRPr lang="en-US"/>
          </a:p>
        </p:txBody>
      </p:sp>
      <p:pic>
        <p:nvPicPr>
          <p:cNvPr id="96" name="Object 10" descr="preencoded.png">
            <a:extLst>
              <a:ext uri="{FF2B5EF4-FFF2-40B4-BE49-F238E27FC236}">
                <a16:creationId xmlns:a16="http://schemas.microsoft.com/office/drawing/2014/main" id="{38E2AA78-D82F-4DFE-968D-871DEFC85808}"/>
              </a:ext>
            </a:extLst>
          </p:cNvPr>
          <p:cNvPicPr>
            <a:picLocks noChangeAspect="1"/>
          </p:cNvPicPr>
          <p:nvPr/>
        </p:nvPicPr>
        <p:blipFill>
          <a:blip r:embed="rId4"/>
          <a:srcRect/>
          <a:stretch/>
        </p:blipFill>
        <p:spPr>
          <a:xfrm>
            <a:off x="195903" y="227395"/>
            <a:ext cx="1290977" cy="344009"/>
          </a:xfrm>
          <a:prstGeom prst="rect">
            <a:avLst/>
          </a:prstGeom>
        </p:spPr>
      </p:pic>
      <p:sp>
        <p:nvSpPr>
          <p:cNvPr id="66" name="Rectángulo 65"/>
          <p:cNvSpPr/>
          <p:nvPr/>
        </p:nvSpPr>
        <p:spPr>
          <a:xfrm>
            <a:off x="6485" y="2704673"/>
            <a:ext cx="12192000" cy="2154436"/>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s-ES" sz="1400" dirty="0">
                <a:solidFill>
                  <a:srgbClr val="02B8E5"/>
                </a:solidFill>
              </a:rPr>
              <a:t>Al estar entrenado con multitud de datos es capaz de desempeñarse en multitud de tareas distintas. Modelo fundacional(Familia), LLM( Miembro de la familia)</a:t>
            </a:r>
            <a:endParaRPr lang="es-ES" sz="1400" dirty="0">
              <a:solidFill>
                <a:srgbClr val="02B8E5"/>
              </a:solidFill>
              <a:ea typeface="Calibri"/>
              <a:cs typeface="Calibri"/>
            </a:endParaRPr>
          </a:p>
          <a:p>
            <a:endParaRPr lang="es-ES" sz="1400" dirty="0"/>
          </a:p>
          <a:p>
            <a:pPr marL="285750" indent="-285750">
              <a:buFont typeface="Arial" panose="020B0604020202020204" pitchFamily="34" charset="0"/>
              <a:buChar char="•"/>
            </a:pPr>
            <a:r>
              <a:rPr lang="es-ES" sz="1400" dirty="0">
                <a:solidFill>
                  <a:srgbClr val="02B8E5"/>
                </a:solidFill>
              </a:rPr>
              <a:t> Un modelo fundacional es un sistema de inteligencia artificial (IA) de gran escala, </a:t>
            </a:r>
            <a:r>
              <a:rPr lang="es-ES" sz="1400" dirty="0" err="1">
                <a:solidFill>
                  <a:srgbClr val="02B8E5"/>
                </a:solidFill>
              </a:rPr>
              <a:t>preentrenado</a:t>
            </a:r>
            <a:r>
              <a:rPr lang="es-ES" sz="1400" dirty="0">
                <a:solidFill>
                  <a:srgbClr val="02B8E5"/>
                </a:solidFill>
              </a:rPr>
              <a:t> con inmensos volúmenes de datos mediante aprendizaje </a:t>
            </a:r>
            <a:r>
              <a:rPr lang="es-ES" sz="1400" b="1" dirty="0" err="1">
                <a:solidFill>
                  <a:srgbClr val="02B8E5"/>
                </a:solidFill>
              </a:rPr>
              <a:t>autosupervisado</a:t>
            </a:r>
            <a:r>
              <a:rPr lang="es-ES" sz="1400" dirty="0">
                <a:solidFill>
                  <a:srgbClr val="02B8E5"/>
                </a:solidFill>
              </a:rPr>
              <a:t>, que sirve como cimiento para múltiples aplicaciones</a:t>
            </a: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i="1" dirty="0">
                <a:solidFill>
                  <a:srgbClr val="02B8E5"/>
                </a:solidFill>
              </a:rPr>
              <a:t>Modelo fundacional</a:t>
            </a:r>
            <a:r>
              <a:rPr lang="es-ES" sz="1400" dirty="0">
                <a:solidFill>
                  <a:srgbClr val="02B8E5"/>
                </a:solidFill>
              </a:rPr>
              <a:t> fue acuñado por los investigadores para describir los modelos de ML entrenados en un amplio espectro de datos generalizados y sin etiquetar y capaces de realizar una gran variedad de son la </a:t>
            </a:r>
            <a:r>
              <a:rPr lang="es-ES" sz="1400" b="1" dirty="0">
                <a:solidFill>
                  <a:srgbClr val="02B8E5"/>
                </a:solidFill>
              </a:rPr>
              <a:t>base de los LLM </a:t>
            </a:r>
            <a:r>
              <a:rPr lang="es-ES" sz="1400" dirty="0">
                <a:solidFill>
                  <a:srgbClr val="02B8E5"/>
                </a:solidFill>
              </a:rPr>
              <a:t>(</a:t>
            </a:r>
            <a:r>
              <a:rPr lang="es-ES" sz="1400" dirty="0" err="1">
                <a:solidFill>
                  <a:srgbClr val="02B8E5"/>
                </a:solidFill>
              </a:rPr>
              <a:t>large</a:t>
            </a:r>
            <a:r>
              <a:rPr lang="es-ES" sz="1400" dirty="0">
                <a:solidFill>
                  <a:srgbClr val="02B8E5"/>
                </a:solidFill>
              </a:rPr>
              <a:t> </a:t>
            </a:r>
            <a:r>
              <a:rPr lang="es-ES" sz="1400" dirty="0" err="1">
                <a:solidFill>
                  <a:srgbClr val="02B8E5"/>
                </a:solidFill>
              </a:rPr>
              <a:t>language</a:t>
            </a:r>
            <a:r>
              <a:rPr lang="es-ES" sz="1400" dirty="0">
                <a:solidFill>
                  <a:srgbClr val="02B8E5"/>
                </a:solidFill>
              </a:rPr>
              <a:t> </a:t>
            </a:r>
            <a:r>
              <a:rPr lang="es-ES" sz="1400" dirty="0" err="1">
                <a:solidFill>
                  <a:srgbClr val="02B8E5"/>
                </a:solidFill>
              </a:rPr>
              <a:t>models</a:t>
            </a:r>
            <a:r>
              <a:rPr lang="es-ES" sz="1400" dirty="0">
                <a:solidFill>
                  <a:srgbClr val="02B8E5"/>
                </a:solidFill>
              </a:rPr>
              <a:t>)</a:t>
            </a:r>
            <a:br>
              <a:rPr lang="es-ES" sz="1400" dirty="0"/>
            </a:br>
            <a:br>
              <a:rPr lang="es-ES" dirty="0"/>
            </a:br>
            <a:endParaRPr lang="es-ES" dirty="0"/>
          </a:p>
        </p:txBody>
      </p:sp>
      <p:pic>
        <p:nvPicPr>
          <p:cNvPr id="3" name="Imagen 2"/>
          <p:cNvPicPr>
            <a:picLocks noChangeAspect="1"/>
          </p:cNvPicPr>
          <p:nvPr/>
        </p:nvPicPr>
        <p:blipFill>
          <a:blip r:embed="rId5"/>
          <a:stretch>
            <a:fillRect/>
          </a:stretch>
        </p:blipFill>
        <p:spPr>
          <a:xfrm>
            <a:off x="3770" y="1002574"/>
            <a:ext cx="12188230" cy="1622931"/>
          </a:xfrm>
          <a:prstGeom prst="rect">
            <a:avLst/>
          </a:prstGeom>
        </p:spPr>
      </p:pic>
      <p:pic>
        <p:nvPicPr>
          <p:cNvPr id="6" name="Imagen 5">
            <a:extLst>
              <a:ext uri="{FF2B5EF4-FFF2-40B4-BE49-F238E27FC236}">
                <a16:creationId xmlns:a16="http://schemas.microsoft.com/office/drawing/2014/main" id="{EA41F6ED-CC78-46C5-8054-BDFBC1A4E5AE}"/>
              </a:ext>
            </a:extLst>
          </p:cNvPr>
          <p:cNvPicPr>
            <a:picLocks noChangeAspect="1"/>
          </p:cNvPicPr>
          <p:nvPr/>
        </p:nvPicPr>
        <p:blipFill rotWithShape="1">
          <a:blip r:embed="rId6"/>
          <a:srcRect t="18192" b="6026"/>
          <a:stretch/>
        </p:blipFill>
        <p:spPr>
          <a:xfrm>
            <a:off x="3027892" y="4389120"/>
            <a:ext cx="6136215" cy="2412879"/>
          </a:xfrm>
          <a:prstGeom prst="rect">
            <a:avLst/>
          </a:prstGeom>
        </p:spPr>
      </p:pic>
    </p:spTree>
    <p:extLst>
      <p:ext uri="{BB962C8B-B14F-4D97-AF65-F5344CB8AC3E}">
        <p14:creationId xmlns:p14="http://schemas.microsoft.com/office/powerpoint/2010/main" val="2069351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Una red de puntos conectados">
            <a:extLst>
              <a:ext uri="{FF2B5EF4-FFF2-40B4-BE49-F238E27FC236}">
                <a16:creationId xmlns:a16="http://schemas.microsoft.com/office/drawing/2014/main" id="{26621BD8-7958-41E8-82AD-97C316675747}"/>
              </a:ext>
            </a:extLst>
          </p:cNvPr>
          <p:cNvPicPr>
            <a:picLocks noChangeAspect="1"/>
          </p:cNvPicPr>
          <p:nvPr/>
        </p:nvPicPr>
        <p:blipFill rotWithShape="1">
          <a:blip r:embed="rId3">
            <a:alphaModFix amt="10000"/>
          </a:blip>
          <a:srcRect l="20487" r="1" b="1"/>
          <a:stretch/>
        </p:blipFill>
        <p:spPr>
          <a:xfrm>
            <a:off x="-86664" y="0"/>
            <a:ext cx="12185515" cy="6857990"/>
          </a:xfrm>
          <a:prstGeom prst="rect">
            <a:avLst/>
          </a:prstGeom>
        </p:spPr>
      </p:pic>
      <p:sp>
        <p:nvSpPr>
          <p:cNvPr id="2" name="Object 1"/>
          <p:cNvSpPr/>
          <p:nvPr/>
        </p:nvSpPr>
        <p:spPr>
          <a:xfrm>
            <a:off x="1173516" y="492351"/>
            <a:ext cx="9665156" cy="563620"/>
          </a:xfrm>
          <a:prstGeom prst="rect">
            <a:avLst/>
          </a:prstGeom>
          <a:noFill/>
        </p:spPr>
        <p:txBody>
          <a:bodyPr wrap="square" lIns="0" tIns="0" rIns="0" bIns="0" rtlCol="0" anchor="t"/>
          <a:lstStyle/>
          <a:p>
            <a:pPr algn="ctr">
              <a:lnSpc>
                <a:spcPts val="4440"/>
              </a:lnSpc>
              <a:buNone/>
            </a:pPr>
            <a:r>
              <a:rPr lang="en-US" sz="3750" dirty="0">
                <a:solidFill>
                  <a:srgbClr val="0064A1"/>
                </a:solidFill>
                <a:latin typeface="Trocchi"/>
                <a:ea typeface="Trocchi" pitchFamily="34" charset="-122"/>
                <a:cs typeface="Trocchi" pitchFamily="34" charset="-120"/>
              </a:rPr>
              <a:t>¿Como </a:t>
            </a:r>
            <a:r>
              <a:rPr lang="en-US" sz="3750" err="1">
                <a:solidFill>
                  <a:srgbClr val="0064A1"/>
                </a:solidFill>
                <a:latin typeface="Trocchi"/>
                <a:ea typeface="Trocchi" pitchFamily="34" charset="-122"/>
                <a:cs typeface="Trocchi" pitchFamily="34" charset="-120"/>
              </a:rPr>
              <a:t>los</a:t>
            </a:r>
            <a:r>
              <a:rPr lang="en-US" sz="3750" dirty="0">
                <a:solidFill>
                  <a:srgbClr val="0064A1"/>
                </a:solidFill>
                <a:latin typeface="Trocchi"/>
                <a:ea typeface="Trocchi" pitchFamily="34" charset="-122"/>
                <a:cs typeface="Trocchi" pitchFamily="34" charset="-120"/>
              </a:rPr>
              <a:t> </a:t>
            </a:r>
            <a:r>
              <a:rPr lang="en-US" sz="3750" err="1">
                <a:solidFill>
                  <a:srgbClr val="0064A1"/>
                </a:solidFill>
                <a:latin typeface="Trocchi"/>
                <a:ea typeface="Trocchi" pitchFamily="34" charset="-122"/>
                <a:cs typeface="Trocchi" pitchFamily="34" charset="-120"/>
              </a:rPr>
              <a:t>entrenamos</a:t>
            </a:r>
            <a:r>
              <a:rPr lang="en-US" sz="3750" dirty="0">
                <a:solidFill>
                  <a:srgbClr val="0064A1"/>
                </a:solidFill>
                <a:latin typeface="Trocchi"/>
                <a:ea typeface="Trocchi" pitchFamily="34" charset="-122"/>
                <a:cs typeface="Trocchi" pitchFamily="34" charset="-120"/>
              </a:rPr>
              <a:t>?</a:t>
            </a:r>
          </a:p>
        </p:txBody>
      </p:sp>
      <p:sp>
        <p:nvSpPr>
          <p:cNvPr id="17" name="Object 16"/>
          <p:cNvSpPr/>
          <p:nvPr/>
        </p:nvSpPr>
        <p:spPr>
          <a:xfrm>
            <a:off x="11884228" y="6517935"/>
            <a:ext cx="114271" cy="191940"/>
          </a:xfrm>
          <a:prstGeom prst="rect">
            <a:avLst/>
          </a:prstGeom>
          <a:noFill/>
        </p:spPr>
        <p:txBody>
          <a:bodyPr wrap="square" lIns="0" tIns="0" rIns="0" bIns="0" rtlCol="0" anchor="ctr"/>
          <a:lstStyle/>
          <a:p>
            <a:pPr algn="r">
              <a:lnSpc>
                <a:spcPts val="1512"/>
              </a:lnSpc>
              <a:buNone/>
            </a:pPr>
            <a:endParaRPr lang="en-US"/>
          </a:p>
        </p:txBody>
      </p:sp>
      <p:pic>
        <p:nvPicPr>
          <p:cNvPr id="96" name="Object 10" descr="preencoded.png">
            <a:extLst>
              <a:ext uri="{FF2B5EF4-FFF2-40B4-BE49-F238E27FC236}">
                <a16:creationId xmlns:a16="http://schemas.microsoft.com/office/drawing/2014/main" id="{38E2AA78-D82F-4DFE-968D-871DEFC85808}"/>
              </a:ext>
            </a:extLst>
          </p:cNvPr>
          <p:cNvPicPr>
            <a:picLocks noChangeAspect="1"/>
          </p:cNvPicPr>
          <p:nvPr/>
        </p:nvPicPr>
        <p:blipFill>
          <a:blip r:embed="rId4"/>
          <a:srcRect/>
          <a:stretch/>
        </p:blipFill>
        <p:spPr>
          <a:xfrm>
            <a:off x="195903" y="227395"/>
            <a:ext cx="1290977" cy="344009"/>
          </a:xfrm>
          <a:prstGeom prst="rect">
            <a:avLst/>
          </a:prstGeom>
        </p:spPr>
      </p:pic>
      <p:sp>
        <p:nvSpPr>
          <p:cNvPr id="66" name="Rectángulo 65"/>
          <p:cNvSpPr/>
          <p:nvPr/>
        </p:nvSpPr>
        <p:spPr>
          <a:xfrm>
            <a:off x="0" y="3089160"/>
            <a:ext cx="12192000" cy="307777"/>
          </a:xfrm>
          <a:prstGeom prst="rect">
            <a:avLst/>
          </a:prstGeom>
        </p:spPr>
        <p:txBody>
          <a:bodyPr wrap="square">
            <a:spAutoFit/>
          </a:bodyPr>
          <a:lstStyle/>
          <a:p>
            <a:endParaRPr lang="es-ES" sz="1400"/>
          </a:p>
        </p:txBody>
      </p:sp>
      <p:sp>
        <p:nvSpPr>
          <p:cNvPr id="4" name="Rectángulo 3"/>
          <p:cNvSpPr/>
          <p:nvPr/>
        </p:nvSpPr>
        <p:spPr>
          <a:xfrm>
            <a:off x="4045065" y="3091273"/>
            <a:ext cx="4698615" cy="334963"/>
          </a:xfrm>
          <a:prstGeom prst="rect">
            <a:avLst/>
          </a:prstGeom>
        </p:spPr>
        <p:txBody>
          <a:bodyPr wrap="square" lIns="91440" tIns="45720" rIns="91440" bIns="45720" anchor="t">
            <a:spAutoFit/>
          </a:bodyPr>
          <a:lstStyle/>
          <a:p>
            <a:pPr lvl="0" algn="just" defTabSz="914400">
              <a:lnSpc>
                <a:spcPts val="1607"/>
              </a:lnSpc>
            </a:pPr>
            <a:r>
              <a:rPr lang="es-ES" sz="2800" b="1" dirty="0">
                <a:solidFill>
                  <a:srgbClr val="0064A1"/>
                </a:solidFill>
                <a:latin typeface="Montserrat"/>
                <a:ea typeface="Montserrat" pitchFamily="34" charset="-122"/>
                <a:cs typeface="Montserrat" pitchFamily="34" charset="-120"/>
              </a:rPr>
              <a:t>Fine-</a:t>
            </a:r>
            <a:r>
              <a:rPr lang="es-ES" sz="2800" b="1" err="1">
                <a:solidFill>
                  <a:srgbClr val="0064A1"/>
                </a:solidFill>
                <a:latin typeface="Montserrat"/>
                <a:ea typeface="Montserrat" pitchFamily="34" charset="-122"/>
                <a:cs typeface="Montserrat" pitchFamily="34" charset="-120"/>
              </a:rPr>
              <a:t>Tunning</a:t>
            </a:r>
            <a:r>
              <a:rPr lang="es-ES" sz="2800" b="1" dirty="0">
                <a:solidFill>
                  <a:srgbClr val="0064A1"/>
                </a:solidFill>
                <a:latin typeface="Montserrat"/>
                <a:ea typeface="Montserrat" pitchFamily="34" charset="-122"/>
                <a:cs typeface="Montserrat" pitchFamily="34" charset="-120"/>
              </a:rPr>
              <a:t> VS RAG</a:t>
            </a:r>
            <a:endParaRPr lang="es-ES" b="1" dirty="0">
              <a:solidFill>
                <a:srgbClr val="0064A1"/>
              </a:solidFill>
              <a:latin typeface="Montserrat"/>
              <a:ea typeface="Montserrat" pitchFamily="34" charset="-122"/>
              <a:cs typeface="Montserrat" pitchFamily="34" charset="-120"/>
            </a:endParaRPr>
          </a:p>
        </p:txBody>
      </p:sp>
      <p:pic>
        <p:nvPicPr>
          <p:cNvPr id="5" name="Imagen 4"/>
          <p:cNvPicPr>
            <a:picLocks noChangeAspect="1"/>
          </p:cNvPicPr>
          <p:nvPr/>
        </p:nvPicPr>
        <p:blipFill>
          <a:blip r:embed="rId5"/>
          <a:stretch>
            <a:fillRect/>
          </a:stretch>
        </p:blipFill>
        <p:spPr>
          <a:xfrm>
            <a:off x="0" y="1134339"/>
            <a:ext cx="12192000" cy="1733760"/>
          </a:xfrm>
          <a:prstGeom prst="rect">
            <a:avLst/>
          </a:prstGeom>
        </p:spPr>
      </p:pic>
      <p:sp>
        <p:nvSpPr>
          <p:cNvPr id="6" name="CuadroTexto 5"/>
          <p:cNvSpPr txBox="1"/>
          <p:nvPr/>
        </p:nvSpPr>
        <p:spPr>
          <a:xfrm>
            <a:off x="278683" y="3675295"/>
            <a:ext cx="5190132" cy="1384995"/>
          </a:xfrm>
          <a:prstGeom prst="rect">
            <a:avLst/>
          </a:prstGeom>
          <a:noFill/>
        </p:spPr>
        <p:txBody>
          <a:bodyPr wrap="square" lIns="91440" tIns="45720" rIns="91440" bIns="45720" rtlCol="0" anchor="t">
            <a:spAutoFit/>
          </a:bodyPr>
          <a:lstStyle/>
          <a:p>
            <a:r>
              <a:rPr lang="es-ES" sz="1400" dirty="0">
                <a:solidFill>
                  <a:srgbClr val="02B8E5"/>
                </a:solidFill>
              </a:rPr>
              <a:t>El</a:t>
            </a:r>
            <a:r>
              <a:rPr lang="es-ES" sz="1400" b="1" dirty="0">
                <a:solidFill>
                  <a:srgbClr val="02B8E5"/>
                </a:solidFill>
              </a:rPr>
              <a:t> fine-</a:t>
            </a:r>
            <a:r>
              <a:rPr lang="es-ES" sz="1400" b="1" dirty="0" err="1">
                <a:solidFill>
                  <a:srgbClr val="02B8E5"/>
                </a:solidFill>
              </a:rPr>
              <a:t>tuning</a:t>
            </a:r>
            <a:r>
              <a:rPr lang="es-ES" sz="1400" dirty="0">
                <a:solidFill>
                  <a:srgbClr val="02B8E5"/>
                </a:solidFill>
              </a:rPr>
              <a:t> es una técnica de aprendizaje profundo que consiste en tomar un modelo </a:t>
            </a:r>
            <a:r>
              <a:rPr lang="es-ES" sz="1400" dirty="0" err="1">
                <a:solidFill>
                  <a:srgbClr val="02B8E5"/>
                </a:solidFill>
              </a:rPr>
              <a:t>pre-entrenado</a:t>
            </a:r>
            <a:r>
              <a:rPr lang="es-ES" sz="1400" dirty="0">
                <a:solidFill>
                  <a:srgbClr val="02B8E5"/>
                </a:solidFill>
              </a:rPr>
              <a:t>, como GPT, y ajustarlo a un conjunto de datos específico. Esto permite personalizar el modelo para tareas y dominios particulares, mejorando su desempeño en esas áreas.</a:t>
            </a:r>
            <a:br>
              <a:rPr lang="es-ES" sz="1400" dirty="0"/>
            </a:br>
            <a:endParaRPr lang="es-ES" sz="1400" dirty="0"/>
          </a:p>
        </p:txBody>
      </p:sp>
      <p:sp>
        <p:nvSpPr>
          <p:cNvPr id="7" name="CuadroTexto 6"/>
          <p:cNvSpPr txBox="1"/>
          <p:nvPr/>
        </p:nvSpPr>
        <p:spPr>
          <a:xfrm>
            <a:off x="5602700" y="3675295"/>
            <a:ext cx="6281528" cy="1169551"/>
          </a:xfrm>
          <a:prstGeom prst="rect">
            <a:avLst/>
          </a:prstGeom>
          <a:noFill/>
        </p:spPr>
        <p:txBody>
          <a:bodyPr wrap="none" lIns="91440" tIns="45720" rIns="91440" bIns="45720" rtlCol="0" anchor="t">
            <a:spAutoFit/>
          </a:bodyPr>
          <a:lstStyle/>
          <a:p>
            <a:r>
              <a:rPr lang="es-ES" sz="1400" dirty="0">
                <a:solidFill>
                  <a:srgbClr val="02B8E5"/>
                </a:solidFill>
              </a:rPr>
              <a:t>RAG (</a:t>
            </a:r>
            <a:r>
              <a:rPr lang="es-ES" sz="1400" b="1" err="1">
                <a:solidFill>
                  <a:srgbClr val="02B8E5"/>
                </a:solidFill>
              </a:rPr>
              <a:t>Retrieval-Augmented</a:t>
            </a:r>
            <a:r>
              <a:rPr lang="es-ES" sz="1400" b="1" dirty="0">
                <a:solidFill>
                  <a:srgbClr val="02B8E5"/>
                </a:solidFill>
              </a:rPr>
              <a:t> </a:t>
            </a:r>
            <a:r>
              <a:rPr lang="es-ES" sz="1400" b="1" err="1">
                <a:solidFill>
                  <a:srgbClr val="02B8E5"/>
                </a:solidFill>
              </a:rPr>
              <a:t>Generation</a:t>
            </a:r>
            <a:r>
              <a:rPr lang="es-ES" sz="1400" dirty="0">
                <a:solidFill>
                  <a:srgbClr val="02B8E5"/>
                </a:solidFill>
              </a:rPr>
              <a:t>) es un patrón de diseño/</a:t>
            </a:r>
            <a:r>
              <a:rPr lang="es-ES" sz="1400" err="1">
                <a:solidFill>
                  <a:srgbClr val="02B8E5"/>
                </a:solidFill>
              </a:rPr>
              <a:t>framework</a:t>
            </a:r>
            <a:r>
              <a:rPr lang="es-ES" sz="1400" dirty="0">
                <a:solidFill>
                  <a:srgbClr val="02B8E5"/>
                </a:solidFill>
              </a:rPr>
              <a:t> de </a:t>
            </a:r>
            <a:br>
              <a:rPr lang="es-ES" sz="1400" dirty="0">
                <a:solidFill>
                  <a:srgbClr val="02B8E5"/>
                </a:solidFill>
              </a:rPr>
            </a:br>
            <a:r>
              <a:rPr lang="es-ES" sz="1400" dirty="0">
                <a:solidFill>
                  <a:srgbClr val="02B8E5"/>
                </a:solidFill>
              </a:rPr>
              <a:t>Inteligencia Artificial diseñado para mejorar el rendimiento de los Grandes Modelos</a:t>
            </a:r>
            <a:br>
              <a:rPr lang="es-ES" sz="1400" dirty="0">
                <a:solidFill>
                  <a:srgbClr val="02B8E5"/>
                </a:solidFill>
              </a:rPr>
            </a:br>
            <a:r>
              <a:rPr lang="es-ES" sz="1400" dirty="0">
                <a:solidFill>
                  <a:srgbClr val="02B8E5"/>
                </a:solidFill>
              </a:rPr>
              <a:t> de Lenguaje (LLM). </a:t>
            </a:r>
            <a:r>
              <a:rPr lang="es-ES" sz="1400" b="1" dirty="0">
                <a:solidFill>
                  <a:srgbClr val="02B8E5"/>
                </a:solidFill>
              </a:rPr>
              <a:t>Su objetivo principal es proporcionar información precisa y</a:t>
            </a:r>
            <a:br>
              <a:rPr lang="es-ES" sz="1400" b="1" dirty="0">
                <a:solidFill>
                  <a:srgbClr val="02B8E5"/>
                </a:solidFill>
              </a:rPr>
            </a:br>
            <a:r>
              <a:rPr lang="es-ES" sz="1400" b="1" dirty="0">
                <a:solidFill>
                  <a:srgbClr val="02B8E5"/>
                </a:solidFill>
              </a:rPr>
              <a:t> verificable</a:t>
            </a:r>
            <a:r>
              <a:rPr lang="es-ES" sz="1400" dirty="0">
                <a:solidFill>
                  <a:srgbClr val="02B8E5"/>
                </a:solidFill>
              </a:rPr>
              <a:t> sin incurrir en altos costos computacionales o financieros asociados </a:t>
            </a:r>
            <a:br>
              <a:rPr lang="es-ES" sz="1400" dirty="0">
                <a:solidFill>
                  <a:srgbClr val="02B8E5"/>
                </a:solidFill>
              </a:rPr>
            </a:br>
            <a:r>
              <a:rPr lang="es-ES" sz="1400" dirty="0">
                <a:solidFill>
                  <a:srgbClr val="02B8E5"/>
                </a:solidFill>
              </a:rPr>
              <a:t>con el entrenamiento continuo de los modelos de lenguaje en nuevos datos</a:t>
            </a:r>
          </a:p>
        </p:txBody>
      </p:sp>
      <p:pic>
        <p:nvPicPr>
          <p:cNvPr id="8" name="Imagen 7"/>
          <p:cNvPicPr>
            <a:picLocks noChangeAspect="1"/>
          </p:cNvPicPr>
          <p:nvPr/>
        </p:nvPicPr>
        <p:blipFill>
          <a:blip r:embed="rId6"/>
          <a:stretch>
            <a:fillRect/>
          </a:stretch>
        </p:blipFill>
        <p:spPr>
          <a:xfrm>
            <a:off x="6396771" y="4909072"/>
            <a:ext cx="4558446" cy="1608863"/>
          </a:xfrm>
          <a:prstGeom prst="rect">
            <a:avLst/>
          </a:prstGeom>
        </p:spPr>
      </p:pic>
      <p:pic>
        <p:nvPicPr>
          <p:cNvPr id="9" name="Imagen 8"/>
          <p:cNvPicPr>
            <a:picLocks noChangeAspect="1"/>
          </p:cNvPicPr>
          <p:nvPr/>
        </p:nvPicPr>
        <p:blipFill>
          <a:blip r:embed="rId7"/>
          <a:stretch>
            <a:fillRect/>
          </a:stretch>
        </p:blipFill>
        <p:spPr>
          <a:xfrm>
            <a:off x="944623" y="4981858"/>
            <a:ext cx="3458558" cy="1536077"/>
          </a:xfrm>
          <a:prstGeom prst="rect">
            <a:avLst/>
          </a:prstGeom>
        </p:spPr>
      </p:pic>
    </p:spTree>
    <p:extLst>
      <p:ext uri="{BB962C8B-B14F-4D97-AF65-F5344CB8AC3E}">
        <p14:creationId xmlns:p14="http://schemas.microsoft.com/office/powerpoint/2010/main" val="2012069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Una red de puntos conectados">
            <a:extLst>
              <a:ext uri="{FF2B5EF4-FFF2-40B4-BE49-F238E27FC236}">
                <a16:creationId xmlns:a16="http://schemas.microsoft.com/office/drawing/2014/main" id="{26621BD8-7958-41E8-82AD-97C316675747}"/>
              </a:ext>
            </a:extLst>
          </p:cNvPr>
          <p:cNvPicPr>
            <a:picLocks noChangeAspect="1"/>
          </p:cNvPicPr>
          <p:nvPr/>
        </p:nvPicPr>
        <p:blipFill rotWithShape="1">
          <a:blip r:embed="rId3">
            <a:alphaModFix amt="10000"/>
          </a:blip>
          <a:srcRect l="20487" r="1" b="1"/>
          <a:stretch/>
        </p:blipFill>
        <p:spPr>
          <a:xfrm>
            <a:off x="-86664" y="0"/>
            <a:ext cx="12185515" cy="6857990"/>
          </a:xfrm>
          <a:prstGeom prst="rect">
            <a:avLst/>
          </a:prstGeom>
        </p:spPr>
      </p:pic>
      <p:sp>
        <p:nvSpPr>
          <p:cNvPr id="2" name="Object 1"/>
          <p:cNvSpPr/>
          <p:nvPr/>
        </p:nvSpPr>
        <p:spPr>
          <a:xfrm>
            <a:off x="1173516" y="492351"/>
            <a:ext cx="9665156" cy="563620"/>
          </a:xfrm>
          <a:prstGeom prst="rect">
            <a:avLst/>
          </a:prstGeom>
          <a:noFill/>
        </p:spPr>
        <p:txBody>
          <a:bodyPr wrap="square" lIns="0" tIns="0" rIns="0" bIns="0" rtlCol="0" anchor="t"/>
          <a:lstStyle/>
          <a:p>
            <a:pPr algn="ctr">
              <a:lnSpc>
                <a:spcPts val="4440"/>
              </a:lnSpc>
              <a:buNone/>
            </a:pPr>
            <a:r>
              <a:rPr lang="en-US" sz="3750" dirty="0">
                <a:solidFill>
                  <a:srgbClr val="0064A1"/>
                </a:solidFill>
                <a:latin typeface="Trocchi"/>
                <a:ea typeface="Trocchi"/>
                <a:cs typeface="Trocchi" pitchFamily="34" charset="-120"/>
              </a:rPr>
              <a:t>¿Como </a:t>
            </a:r>
            <a:r>
              <a:rPr lang="en-US" sz="3750" err="1">
                <a:solidFill>
                  <a:srgbClr val="0064A1"/>
                </a:solidFill>
                <a:latin typeface="Trocchi"/>
                <a:ea typeface="Trocchi"/>
                <a:cs typeface="Trocchi" pitchFamily="34" charset="-120"/>
              </a:rPr>
              <a:t>funciona</a:t>
            </a:r>
            <a:r>
              <a:rPr lang="en-US" sz="3750" dirty="0">
                <a:solidFill>
                  <a:srgbClr val="0064A1"/>
                </a:solidFill>
                <a:latin typeface="Trocchi"/>
                <a:ea typeface="Trocchi"/>
                <a:cs typeface="Trocchi" pitchFamily="34" charset="-120"/>
              </a:rPr>
              <a:t> </a:t>
            </a:r>
            <a:r>
              <a:rPr lang="en-US" sz="3750" err="1">
                <a:solidFill>
                  <a:srgbClr val="0064A1"/>
                </a:solidFill>
                <a:latin typeface="Trocchi"/>
                <a:ea typeface="Trocchi"/>
                <a:cs typeface="Trocchi" pitchFamily="34" charset="-120"/>
              </a:rPr>
              <a:t>el</a:t>
            </a:r>
            <a:r>
              <a:rPr lang="en-US" sz="3750" dirty="0">
                <a:solidFill>
                  <a:srgbClr val="0064A1"/>
                </a:solidFill>
                <a:latin typeface="Trocchi"/>
                <a:ea typeface="Trocchi"/>
                <a:cs typeface="Trocchi" pitchFamily="34" charset="-120"/>
              </a:rPr>
              <a:t> RAG?</a:t>
            </a:r>
          </a:p>
        </p:txBody>
      </p:sp>
      <p:sp>
        <p:nvSpPr>
          <p:cNvPr id="17" name="Object 16"/>
          <p:cNvSpPr/>
          <p:nvPr/>
        </p:nvSpPr>
        <p:spPr>
          <a:xfrm>
            <a:off x="11884228" y="6517935"/>
            <a:ext cx="114271" cy="191940"/>
          </a:xfrm>
          <a:prstGeom prst="rect">
            <a:avLst/>
          </a:prstGeom>
          <a:noFill/>
        </p:spPr>
        <p:txBody>
          <a:bodyPr wrap="square" lIns="0" tIns="0" rIns="0" bIns="0" rtlCol="0" anchor="ctr"/>
          <a:lstStyle/>
          <a:p>
            <a:pPr algn="r">
              <a:lnSpc>
                <a:spcPts val="1512"/>
              </a:lnSpc>
              <a:buNone/>
            </a:pPr>
            <a:endParaRPr lang="en-US"/>
          </a:p>
        </p:txBody>
      </p:sp>
      <p:pic>
        <p:nvPicPr>
          <p:cNvPr id="96" name="Object 10" descr="preencoded.png">
            <a:extLst>
              <a:ext uri="{FF2B5EF4-FFF2-40B4-BE49-F238E27FC236}">
                <a16:creationId xmlns:a16="http://schemas.microsoft.com/office/drawing/2014/main" id="{38E2AA78-D82F-4DFE-968D-871DEFC85808}"/>
              </a:ext>
            </a:extLst>
          </p:cNvPr>
          <p:cNvPicPr>
            <a:picLocks noChangeAspect="1"/>
          </p:cNvPicPr>
          <p:nvPr/>
        </p:nvPicPr>
        <p:blipFill>
          <a:blip r:embed="rId4"/>
          <a:srcRect/>
          <a:stretch/>
        </p:blipFill>
        <p:spPr>
          <a:xfrm>
            <a:off x="195903" y="227395"/>
            <a:ext cx="1290977" cy="344009"/>
          </a:xfrm>
          <a:prstGeom prst="rect">
            <a:avLst/>
          </a:prstGeom>
        </p:spPr>
      </p:pic>
      <p:sp>
        <p:nvSpPr>
          <p:cNvPr id="66" name="Rectángulo 65"/>
          <p:cNvSpPr/>
          <p:nvPr/>
        </p:nvSpPr>
        <p:spPr>
          <a:xfrm>
            <a:off x="0" y="3089160"/>
            <a:ext cx="12192000" cy="307777"/>
          </a:xfrm>
          <a:prstGeom prst="rect">
            <a:avLst/>
          </a:prstGeom>
        </p:spPr>
        <p:txBody>
          <a:bodyPr wrap="square">
            <a:spAutoFit/>
          </a:bodyPr>
          <a:lstStyle/>
          <a:p>
            <a:endParaRPr lang="es-ES" sz="1400"/>
          </a:p>
        </p:txBody>
      </p:sp>
      <p:sp>
        <p:nvSpPr>
          <p:cNvPr id="6" name="CuadroTexto 5"/>
          <p:cNvSpPr txBox="1"/>
          <p:nvPr/>
        </p:nvSpPr>
        <p:spPr>
          <a:xfrm>
            <a:off x="93149" y="3187125"/>
            <a:ext cx="5524526" cy="2739211"/>
          </a:xfrm>
          <a:prstGeom prst="rect">
            <a:avLst/>
          </a:prstGeom>
          <a:noFill/>
        </p:spPr>
        <p:txBody>
          <a:bodyPr wrap="square" lIns="91440" tIns="45720" rIns="91440" bIns="45720" rtlCol="0" anchor="t">
            <a:spAutoFit/>
          </a:bodyPr>
          <a:lstStyle/>
          <a:p>
            <a:pPr fontAlgn="auto"/>
            <a:r>
              <a:rPr lang="es-ES" sz="1400" b="1" dirty="0">
                <a:solidFill>
                  <a:srgbClr val="0064A1"/>
                </a:solidFill>
              </a:rPr>
              <a:t>Dos fases: recuperación y generación de contenido en RAG.</a:t>
            </a:r>
            <a:br>
              <a:rPr lang="es-ES" sz="1400" b="1" dirty="0">
                <a:solidFill>
                  <a:srgbClr val="0064A1"/>
                </a:solidFill>
              </a:rPr>
            </a:br>
            <a:endParaRPr lang="es-ES" sz="1400" b="1" dirty="0">
              <a:solidFill>
                <a:srgbClr val="0064A1"/>
              </a:solidFill>
              <a:ea typeface="Calibri"/>
              <a:cs typeface="Calibri"/>
            </a:endParaRPr>
          </a:p>
          <a:p>
            <a:pPr fontAlgn="auto"/>
            <a:r>
              <a:rPr lang="es-ES" sz="1400" b="1" dirty="0">
                <a:solidFill>
                  <a:srgbClr val="02B8E5"/>
                </a:solidFill>
              </a:rPr>
              <a:t>La fase de </a:t>
            </a:r>
            <a:r>
              <a:rPr lang="es-ES" sz="1400" b="1" i="1" dirty="0">
                <a:solidFill>
                  <a:srgbClr val="02B8E5"/>
                </a:solidFill>
              </a:rPr>
              <a:t>recuperación</a:t>
            </a:r>
            <a:r>
              <a:rPr lang="es-ES" sz="1400" dirty="0">
                <a:solidFill>
                  <a:srgbClr val="02B8E5"/>
                </a:solidFill>
              </a:rPr>
              <a:t> se refiere a la búsqueda y localización de fragmentos de información relevantes en la base de conocimiento externa. Estos fragmentos pueden ser documentos indexados en Internet o fuentes de información específicas, dependiendo de la tarea en cuestión. </a:t>
            </a:r>
            <a:endParaRPr lang="es-ES" sz="1400" dirty="0">
              <a:solidFill>
                <a:srgbClr val="02B8E5"/>
              </a:solidFill>
              <a:ea typeface="Calibri"/>
              <a:cs typeface="Calibri"/>
            </a:endParaRPr>
          </a:p>
          <a:p>
            <a:pPr fontAlgn="auto"/>
            <a:r>
              <a:rPr lang="es-ES" sz="1400" b="1" dirty="0">
                <a:solidFill>
                  <a:srgbClr val="02B8E5"/>
                </a:solidFill>
              </a:rPr>
              <a:t>En la fase de </a:t>
            </a:r>
            <a:r>
              <a:rPr lang="es-ES" sz="1400" b="1" i="1" dirty="0">
                <a:solidFill>
                  <a:srgbClr val="02B8E5"/>
                </a:solidFill>
              </a:rPr>
              <a:t>generación de contenido</a:t>
            </a:r>
            <a:r>
              <a:rPr lang="es-ES" sz="1400" dirty="0">
                <a:solidFill>
                  <a:srgbClr val="02B8E5"/>
                </a:solidFill>
              </a:rPr>
              <a:t>, los fragmentos relevantes son anexados a la consulta del usuario y entregados al modelo de lenguaje. En esta fase, el modelo de lenguaje utiliza la consulta ampliada y la representación interna de sus datos de entrenamiento para generar una respuesta sobre RAG</a:t>
            </a:r>
            <a:r>
              <a:rPr lang="es-ES" dirty="0">
                <a:solidFill>
                  <a:srgbClr val="02B8E5"/>
                </a:solidFill>
              </a:rPr>
              <a:t>.</a:t>
            </a:r>
            <a:endParaRPr lang="es-ES" sz="1400" dirty="0">
              <a:solidFill>
                <a:srgbClr val="02B8E5"/>
              </a:solidFill>
            </a:endParaRPr>
          </a:p>
        </p:txBody>
      </p:sp>
      <p:pic>
        <p:nvPicPr>
          <p:cNvPr id="3" name="Imagen 2"/>
          <p:cNvPicPr>
            <a:picLocks noChangeAspect="1"/>
          </p:cNvPicPr>
          <p:nvPr/>
        </p:nvPicPr>
        <p:blipFill>
          <a:blip r:embed="rId5"/>
          <a:stretch>
            <a:fillRect/>
          </a:stretch>
        </p:blipFill>
        <p:spPr>
          <a:xfrm>
            <a:off x="-1" y="1139160"/>
            <a:ext cx="12185515" cy="1671642"/>
          </a:xfrm>
          <a:prstGeom prst="rect">
            <a:avLst/>
          </a:prstGeom>
        </p:spPr>
      </p:pic>
      <p:pic>
        <p:nvPicPr>
          <p:cNvPr id="8" name="Imagen 7"/>
          <p:cNvPicPr>
            <a:picLocks noChangeAspect="1"/>
          </p:cNvPicPr>
          <p:nvPr/>
        </p:nvPicPr>
        <p:blipFill>
          <a:blip r:embed="rId6"/>
          <a:stretch>
            <a:fillRect/>
          </a:stretch>
        </p:blipFill>
        <p:spPr>
          <a:xfrm>
            <a:off x="5754821" y="3187125"/>
            <a:ext cx="6388792" cy="3182695"/>
          </a:xfrm>
          <a:prstGeom prst="rect">
            <a:avLst/>
          </a:prstGeom>
        </p:spPr>
      </p:pic>
    </p:spTree>
    <p:extLst>
      <p:ext uri="{BB962C8B-B14F-4D97-AF65-F5344CB8AC3E}">
        <p14:creationId xmlns:p14="http://schemas.microsoft.com/office/powerpoint/2010/main" val="139555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Una red de puntos conectados">
            <a:extLst>
              <a:ext uri="{FF2B5EF4-FFF2-40B4-BE49-F238E27FC236}">
                <a16:creationId xmlns:a16="http://schemas.microsoft.com/office/drawing/2014/main" id="{26621BD8-7958-41E8-82AD-97C316675747}"/>
              </a:ext>
            </a:extLst>
          </p:cNvPr>
          <p:cNvPicPr>
            <a:picLocks noChangeAspect="1"/>
          </p:cNvPicPr>
          <p:nvPr/>
        </p:nvPicPr>
        <p:blipFill rotWithShape="1">
          <a:blip r:embed="rId3">
            <a:alphaModFix amt="10000"/>
          </a:blip>
          <a:srcRect l="20487" r="1" b="1"/>
          <a:stretch/>
        </p:blipFill>
        <p:spPr>
          <a:xfrm>
            <a:off x="-86664" y="10"/>
            <a:ext cx="12286502" cy="6857990"/>
          </a:xfrm>
          <a:prstGeom prst="rect">
            <a:avLst/>
          </a:prstGeom>
        </p:spPr>
      </p:pic>
      <p:sp>
        <p:nvSpPr>
          <p:cNvPr id="2" name="Object 1"/>
          <p:cNvSpPr/>
          <p:nvPr/>
        </p:nvSpPr>
        <p:spPr>
          <a:xfrm>
            <a:off x="1173516" y="492351"/>
            <a:ext cx="9665156" cy="563620"/>
          </a:xfrm>
          <a:prstGeom prst="rect">
            <a:avLst/>
          </a:prstGeom>
          <a:noFill/>
        </p:spPr>
        <p:txBody>
          <a:bodyPr wrap="square" lIns="0" tIns="0" rIns="0" bIns="0" rtlCol="0" anchor="t"/>
          <a:lstStyle/>
          <a:p>
            <a:pPr algn="ctr">
              <a:lnSpc>
                <a:spcPts val="4440"/>
              </a:lnSpc>
              <a:buNone/>
            </a:pPr>
            <a:r>
              <a:rPr lang="en-US" sz="3750" err="1">
                <a:solidFill>
                  <a:srgbClr val="0064A1"/>
                </a:solidFill>
                <a:latin typeface="Trocchi" pitchFamily="34" charset="-122"/>
                <a:ea typeface="Trocchi"/>
                <a:cs typeface="Trocchi" pitchFamily="34" charset="-120"/>
              </a:rPr>
              <a:t>Hablemos</a:t>
            </a:r>
            <a:r>
              <a:rPr lang="en-US" sz="3750" dirty="0">
                <a:solidFill>
                  <a:srgbClr val="0064A1"/>
                </a:solidFill>
                <a:latin typeface="Trocchi" pitchFamily="34" charset="-122"/>
                <a:ea typeface="Trocchi"/>
                <a:cs typeface="Trocchi" pitchFamily="34" charset="-120"/>
              </a:rPr>
              <a:t> con </a:t>
            </a:r>
            <a:r>
              <a:rPr lang="en-US" sz="3750" err="1">
                <a:solidFill>
                  <a:srgbClr val="0064A1"/>
                </a:solidFill>
                <a:latin typeface="Trocchi" pitchFamily="34" charset="-122"/>
                <a:ea typeface="Trocchi"/>
                <a:cs typeface="Trocchi" pitchFamily="34" charset="-120"/>
              </a:rPr>
              <a:t>ellos</a:t>
            </a:r>
            <a:r>
              <a:rPr lang="en-US" sz="3750" dirty="0">
                <a:solidFill>
                  <a:srgbClr val="0064A1"/>
                </a:solidFill>
                <a:latin typeface="Trocchi" pitchFamily="34" charset="-122"/>
                <a:ea typeface="Trocchi"/>
                <a:cs typeface="Trocchi" pitchFamily="34" charset="-120"/>
              </a:rPr>
              <a:t>, Prompting</a:t>
            </a:r>
          </a:p>
        </p:txBody>
      </p:sp>
      <p:sp>
        <p:nvSpPr>
          <p:cNvPr id="17" name="Object 16"/>
          <p:cNvSpPr/>
          <p:nvPr/>
        </p:nvSpPr>
        <p:spPr>
          <a:xfrm>
            <a:off x="11884228" y="6517935"/>
            <a:ext cx="114271" cy="191940"/>
          </a:xfrm>
          <a:prstGeom prst="rect">
            <a:avLst/>
          </a:prstGeom>
          <a:noFill/>
        </p:spPr>
        <p:txBody>
          <a:bodyPr wrap="square" lIns="0" tIns="0" rIns="0" bIns="0" rtlCol="0" anchor="ctr"/>
          <a:lstStyle/>
          <a:p>
            <a:pPr algn="r">
              <a:lnSpc>
                <a:spcPts val="1512"/>
              </a:lnSpc>
              <a:buNone/>
            </a:pPr>
            <a:endParaRPr lang="en-US"/>
          </a:p>
        </p:txBody>
      </p:sp>
      <p:pic>
        <p:nvPicPr>
          <p:cNvPr id="96" name="Object 10" descr="preencoded.png">
            <a:extLst>
              <a:ext uri="{FF2B5EF4-FFF2-40B4-BE49-F238E27FC236}">
                <a16:creationId xmlns:a16="http://schemas.microsoft.com/office/drawing/2014/main" id="{38E2AA78-D82F-4DFE-968D-871DEFC85808}"/>
              </a:ext>
            </a:extLst>
          </p:cNvPr>
          <p:cNvPicPr>
            <a:picLocks noChangeAspect="1"/>
          </p:cNvPicPr>
          <p:nvPr/>
        </p:nvPicPr>
        <p:blipFill>
          <a:blip r:embed="rId4"/>
          <a:srcRect/>
          <a:stretch/>
        </p:blipFill>
        <p:spPr>
          <a:xfrm>
            <a:off x="195903" y="227395"/>
            <a:ext cx="1290977" cy="344009"/>
          </a:xfrm>
          <a:prstGeom prst="rect">
            <a:avLst/>
          </a:prstGeom>
        </p:spPr>
      </p:pic>
      <p:sp>
        <p:nvSpPr>
          <p:cNvPr id="66" name="Rectángulo 65"/>
          <p:cNvSpPr/>
          <p:nvPr/>
        </p:nvSpPr>
        <p:spPr>
          <a:xfrm>
            <a:off x="0" y="3089160"/>
            <a:ext cx="12192000" cy="954107"/>
          </a:xfrm>
          <a:prstGeom prst="rect">
            <a:avLst/>
          </a:prstGeom>
        </p:spPr>
        <p:txBody>
          <a:bodyPr wrap="square" lIns="91440" tIns="45720" rIns="91440" bIns="45720" anchor="t">
            <a:spAutoFit/>
          </a:bodyPr>
          <a:lstStyle/>
          <a:p>
            <a:r>
              <a:rPr lang="es-ES" sz="1400" dirty="0">
                <a:solidFill>
                  <a:srgbClr val="02B8E5"/>
                </a:solidFill>
              </a:rPr>
              <a:t>Un </a:t>
            </a:r>
            <a:r>
              <a:rPr lang="es-ES" sz="1400" b="1" dirty="0" err="1">
                <a:solidFill>
                  <a:srgbClr val="02B8E5"/>
                </a:solidFill>
              </a:rPr>
              <a:t>prompt</a:t>
            </a:r>
            <a:r>
              <a:rPr lang="es-ES" sz="1400" dirty="0">
                <a:solidFill>
                  <a:srgbClr val="02B8E5"/>
                </a:solidFill>
              </a:rPr>
              <a:t> es el input que se proporciona a un modelo de IA para establecer el contexto, objetivo o alcance de su respuesta. La ingeniería de </a:t>
            </a:r>
            <a:r>
              <a:rPr lang="es-ES" sz="1400" dirty="0" err="1">
                <a:solidFill>
                  <a:srgbClr val="02B8E5"/>
                </a:solidFill>
              </a:rPr>
              <a:t>prompts</a:t>
            </a:r>
            <a:r>
              <a:rPr lang="es-ES" sz="1400" dirty="0">
                <a:solidFill>
                  <a:srgbClr val="02B8E5"/>
                </a:solidFill>
              </a:rPr>
              <a:t> es el proceso de crear estas entradas de manera efectiva para guiar a los modelos generativos hacia la producción de resultados deseados.</a:t>
            </a:r>
            <a:endParaRPr lang="es-ES" sz="1400" dirty="0">
              <a:solidFill>
                <a:srgbClr val="02B8E5"/>
              </a:solidFill>
              <a:ea typeface="Calibri"/>
              <a:cs typeface="Calibri"/>
            </a:endParaRPr>
          </a:p>
          <a:p>
            <a:endParaRPr lang="es-ES" sz="1400" dirty="0">
              <a:solidFill>
                <a:srgbClr val="02B8E5"/>
              </a:solidFill>
              <a:ea typeface="Calibri"/>
              <a:cs typeface="Calibri"/>
            </a:endParaRPr>
          </a:p>
          <a:p>
            <a:r>
              <a:rPr lang="es-ES" sz="1400" dirty="0">
                <a:solidFill>
                  <a:srgbClr val="02B8E5"/>
                </a:solidFill>
              </a:rPr>
              <a:t>Implica comprender como estructurar las solicitudes para maximizar la utilidad del modelo. No se charla de la misma manera con GPT-5 que con Llama4 por ejemplo.</a:t>
            </a:r>
            <a:endParaRPr lang="es-ES" dirty="0">
              <a:solidFill>
                <a:srgbClr val="02B8E5"/>
              </a:solidFill>
            </a:endParaRPr>
          </a:p>
        </p:txBody>
      </p:sp>
      <p:pic>
        <p:nvPicPr>
          <p:cNvPr id="5" name="Imagen 4"/>
          <p:cNvPicPr>
            <a:picLocks noChangeAspect="1"/>
          </p:cNvPicPr>
          <p:nvPr/>
        </p:nvPicPr>
        <p:blipFill>
          <a:blip r:embed="rId5"/>
          <a:stretch>
            <a:fillRect/>
          </a:stretch>
        </p:blipFill>
        <p:spPr>
          <a:xfrm>
            <a:off x="0" y="1055971"/>
            <a:ext cx="12192000" cy="1931335"/>
          </a:xfrm>
          <a:prstGeom prst="rect">
            <a:avLst/>
          </a:prstGeom>
        </p:spPr>
      </p:pic>
      <p:pic>
        <p:nvPicPr>
          <p:cNvPr id="6" name="Imagen 5"/>
          <p:cNvPicPr>
            <a:picLocks noChangeAspect="1"/>
          </p:cNvPicPr>
          <p:nvPr/>
        </p:nvPicPr>
        <p:blipFill>
          <a:blip r:embed="rId6"/>
          <a:stretch>
            <a:fillRect/>
          </a:stretch>
        </p:blipFill>
        <p:spPr>
          <a:xfrm>
            <a:off x="80256" y="4147051"/>
            <a:ext cx="2020372" cy="2427462"/>
          </a:xfrm>
          <a:prstGeom prst="rect">
            <a:avLst/>
          </a:prstGeom>
        </p:spPr>
      </p:pic>
      <p:sp>
        <p:nvSpPr>
          <p:cNvPr id="7" name="CuadroTexto 6"/>
          <p:cNvSpPr txBox="1"/>
          <p:nvPr/>
        </p:nvSpPr>
        <p:spPr>
          <a:xfrm>
            <a:off x="2186067" y="4133062"/>
            <a:ext cx="2585109" cy="523220"/>
          </a:xfrm>
          <a:prstGeom prst="rect">
            <a:avLst/>
          </a:prstGeom>
          <a:noFill/>
        </p:spPr>
        <p:txBody>
          <a:bodyPr wrap="square" lIns="91440" tIns="45720" rIns="91440" bIns="45720" rtlCol="0" anchor="t">
            <a:spAutoFit/>
          </a:bodyPr>
          <a:lstStyle/>
          <a:p>
            <a:r>
              <a:rPr lang="es-ES" sz="1400" dirty="0">
                <a:solidFill>
                  <a:srgbClr val="02B8E5"/>
                </a:solidFill>
              </a:rPr>
              <a:t>Indicar claramente la tarea que esperamos que haga</a:t>
            </a:r>
          </a:p>
        </p:txBody>
      </p:sp>
      <p:sp>
        <p:nvSpPr>
          <p:cNvPr id="8" name="CuadroTexto 7"/>
          <p:cNvSpPr txBox="1"/>
          <p:nvPr/>
        </p:nvSpPr>
        <p:spPr>
          <a:xfrm>
            <a:off x="2186067" y="4746077"/>
            <a:ext cx="3675707" cy="523220"/>
          </a:xfrm>
          <a:prstGeom prst="rect">
            <a:avLst/>
          </a:prstGeom>
          <a:noFill/>
        </p:spPr>
        <p:txBody>
          <a:bodyPr wrap="square" lIns="91440" tIns="45720" rIns="91440" bIns="45720" rtlCol="0" anchor="t">
            <a:spAutoFit/>
          </a:bodyPr>
          <a:lstStyle/>
          <a:p>
            <a:r>
              <a:rPr lang="es-ES" sz="1400" dirty="0">
                <a:solidFill>
                  <a:srgbClr val="02B8E5"/>
                </a:solidFill>
              </a:rPr>
              <a:t>Pone en situación al modelo sobre el ámbito en el que debe centrar su esfuerzo.</a:t>
            </a:r>
          </a:p>
        </p:txBody>
      </p:sp>
      <p:sp>
        <p:nvSpPr>
          <p:cNvPr id="9" name="CuadroTexto 8"/>
          <p:cNvSpPr txBox="1"/>
          <p:nvPr/>
        </p:nvSpPr>
        <p:spPr>
          <a:xfrm>
            <a:off x="2186067" y="5359092"/>
            <a:ext cx="4104521" cy="523220"/>
          </a:xfrm>
          <a:prstGeom prst="rect">
            <a:avLst/>
          </a:prstGeom>
          <a:noFill/>
        </p:spPr>
        <p:txBody>
          <a:bodyPr wrap="square" lIns="91440" tIns="45720" rIns="91440" bIns="45720" rtlCol="0" anchor="t">
            <a:spAutoFit/>
          </a:bodyPr>
          <a:lstStyle/>
          <a:p>
            <a:r>
              <a:rPr lang="es-ES" sz="1400" dirty="0">
                <a:solidFill>
                  <a:srgbClr val="02B8E5"/>
                </a:solidFill>
              </a:rPr>
              <a:t>Los datos de entrada para poder realizar la petición sobre los cuales se deben realizar la instrucción</a:t>
            </a:r>
          </a:p>
        </p:txBody>
      </p:sp>
      <p:sp>
        <p:nvSpPr>
          <p:cNvPr id="11" name="CuadroTexto 10"/>
          <p:cNvSpPr txBox="1"/>
          <p:nvPr/>
        </p:nvSpPr>
        <p:spPr>
          <a:xfrm>
            <a:off x="2186067" y="6046902"/>
            <a:ext cx="4083113" cy="523220"/>
          </a:xfrm>
          <a:prstGeom prst="rect">
            <a:avLst/>
          </a:prstGeom>
          <a:noFill/>
        </p:spPr>
        <p:txBody>
          <a:bodyPr wrap="square" lIns="91440" tIns="45720" rIns="91440" bIns="45720" rtlCol="0" anchor="t">
            <a:spAutoFit/>
          </a:bodyPr>
          <a:lstStyle/>
          <a:p>
            <a:r>
              <a:rPr lang="es-ES" sz="1400" dirty="0">
                <a:solidFill>
                  <a:srgbClr val="02B8E5"/>
                </a:solidFill>
              </a:rPr>
              <a:t>Se da información sobre como queremos obtener el contenido, texto por ítems, tabla, lenguaje, …</a:t>
            </a:r>
          </a:p>
        </p:txBody>
      </p:sp>
      <p:sp>
        <p:nvSpPr>
          <p:cNvPr id="12" name="Rectángulo redondeado 11"/>
          <p:cNvSpPr/>
          <p:nvPr/>
        </p:nvSpPr>
        <p:spPr>
          <a:xfrm>
            <a:off x="6376027" y="4133062"/>
            <a:ext cx="3800068" cy="160002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ln w="0"/>
                <a:solidFill>
                  <a:schemeClr val="tx1"/>
                </a:solidFill>
                <a:effectLst>
                  <a:outerShdw blurRad="38100" dist="19050" dir="2700000" algn="tl" rotWithShape="0">
                    <a:schemeClr val="dk1">
                      <a:alpha val="40000"/>
                    </a:schemeClr>
                  </a:outerShdw>
                </a:effectLst>
              </a:rPr>
              <a:t>Eres un experto en el estudio y análisis de la evolución de la Inteligencia Artificial durante los últimos 100 años. Necesito que me hagas un resumen sobre el avance de la IA desde los primeros sistemas basados en reglas hasta el momento actual con todo lo relacionado con los </a:t>
            </a:r>
            <a:r>
              <a:rPr lang="es-ES" sz="1100" dirty="0" err="1">
                <a:ln w="0"/>
                <a:solidFill>
                  <a:schemeClr val="tx1"/>
                </a:solidFill>
                <a:effectLst>
                  <a:outerShdw blurRad="38100" dist="19050" dir="2700000" algn="tl" rotWithShape="0">
                    <a:schemeClr val="dk1">
                      <a:alpha val="40000"/>
                    </a:schemeClr>
                  </a:outerShdw>
                </a:effectLst>
              </a:rPr>
              <a:t>LLMs</a:t>
            </a:r>
            <a:r>
              <a:rPr lang="es-ES" sz="1100" dirty="0">
                <a:ln w="0"/>
                <a:solidFill>
                  <a:schemeClr val="tx1"/>
                </a:solidFill>
                <a:effectLst>
                  <a:outerShdw blurRad="38100" dist="19050" dir="2700000" algn="tl" rotWithShape="0">
                    <a:schemeClr val="dk1">
                      <a:alpha val="40000"/>
                    </a:schemeClr>
                  </a:outerShdw>
                </a:effectLst>
              </a:rPr>
              <a:t>. Este resumen necesito que me lo muestres por puntos claves además de hacerme un resumen final en un párrafo de no mas de 100 palabras.</a:t>
            </a:r>
          </a:p>
        </p:txBody>
      </p:sp>
      <p:sp>
        <p:nvSpPr>
          <p:cNvPr id="13" name="Rectángulo redondeado 12"/>
          <p:cNvSpPr/>
          <p:nvPr/>
        </p:nvSpPr>
        <p:spPr>
          <a:xfrm>
            <a:off x="8760782" y="5903668"/>
            <a:ext cx="2637530" cy="710237"/>
          </a:xfrm>
          <a:prstGeom prst="round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100">
                <a:solidFill>
                  <a:schemeClr val="tx1"/>
                </a:solidFill>
              </a:rPr>
              <a:t>como cambió la </a:t>
            </a:r>
            <a:r>
              <a:rPr lang="es-ES" sz="1100" err="1">
                <a:solidFill>
                  <a:schemeClr val="tx1"/>
                </a:solidFill>
              </a:rPr>
              <a:t>ia</a:t>
            </a:r>
            <a:r>
              <a:rPr lang="es-ES" sz="1100">
                <a:solidFill>
                  <a:schemeClr val="tx1"/>
                </a:solidFill>
              </a:rPr>
              <a:t> hasta hoy?</a:t>
            </a:r>
          </a:p>
        </p:txBody>
      </p:sp>
    </p:spTree>
    <p:extLst>
      <p:ext uri="{BB962C8B-B14F-4D97-AF65-F5344CB8AC3E}">
        <p14:creationId xmlns:p14="http://schemas.microsoft.com/office/powerpoint/2010/main" val="3493544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Una red de puntos conectados">
            <a:extLst>
              <a:ext uri="{FF2B5EF4-FFF2-40B4-BE49-F238E27FC236}">
                <a16:creationId xmlns:a16="http://schemas.microsoft.com/office/drawing/2014/main" id="{26621BD8-7958-41E8-82AD-97C316675747}"/>
              </a:ext>
            </a:extLst>
          </p:cNvPr>
          <p:cNvPicPr>
            <a:picLocks noChangeAspect="1"/>
          </p:cNvPicPr>
          <p:nvPr/>
        </p:nvPicPr>
        <p:blipFill rotWithShape="1">
          <a:blip r:embed="rId3">
            <a:alphaModFix amt="10000"/>
          </a:blip>
          <a:srcRect l="20487" r="1" b="1"/>
          <a:stretch/>
        </p:blipFill>
        <p:spPr>
          <a:xfrm>
            <a:off x="-86664" y="10"/>
            <a:ext cx="12286502" cy="6857990"/>
          </a:xfrm>
          <a:prstGeom prst="rect">
            <a:avLst/>
          </a:prstGeom>
        </p:spPr>
      </p:pic>
      <p:sp>
        <p:nvSpPr>
          <p:cNvPr id="2" name="Object 1"/>
          <p:cNvSpPr/>
          <p:nvPr/>
        </p:nvSpPr>
        <p:spPr>
          <a:xfrm>
            <a:off x="1173516" y="492351"/>
            <a:ext cx="9665156" cy="563620"/>
          </a:xfrm>
          <a:prstGeom prst="rect">
            <a:avLst/>
          </a:prstGeom>
          <a:noFill/>
        </p:spPr>
        <p:txBody>
          <a:bodyPr wrap="square" lIns="0" tIns="0" rIns="0" bIns="0" rtlCol="0" anchor="t"/>
          <a:lstStyle/>
          <a:p>
            <a:pPr algn="ctr">
              <a:lnSpc>
                <a:spcPts val="4440"/>
              </a:lnSpc>
              <a:buNone/>
            </a:pPr>
            <a:r>
              <a:rPr lang="en-US" sz="3750" dirty="0" err="1">
                <a:solidFill>
                  <a:srgbClr val="0064A1"/>
                </a:solidFill>
                <a:latin typeface="Trocchi" pitchFamily="34" charset="-122"/>
                <a:ea typeface="Trocchi"/>
                <a:cs typeface="Trocchi" pitchFamily="34" charset="-120"/>
              </a:rPr>
              <a:t>Técnicas</a:t>
            </a:r>
            <a:r>
              <a:rPr lang="en-US" sz="3750" dirty="0">
                <a:solidFill>
                  <a:srgbClr val="0064A1"/>
                </a:solidFill>
                <a:latin typeface="Trocchi" pitchFamily="34" charset="-122"/>
                <a:ea typeface="Trocchi"/>
                <a:cs typeface="Trocchi" pitchFamily="34" charset="-120"/>
              </a:rPr>
              <a:t> de prompting</a:t>
            </a:r>
          </a:p>
        </p:txBody>
      </p:sp>
      <p:sp>
        <p:nvSpPr>
          <p:cNvPr id="17" name="Object 16"/>
          <p:cNvSpPr/>
          <p:nvPr/>
        </p:nvSpPr>
        <p:spPr>
          <a:xfrm>
            <a:off x="11884228" y="6517935"/>
            <a:ext cx="114271" cy="191940"/>
          </a:xfrm>
          <a:prstGeom prst="rect">
            <a:avLst/>
          </a:prstGeom>
          <a:noFill/>
        </p:spPr>
        <p:txBody>
          <a:bodyPr wrap="square" lIns="0" tIns="0" rIns="0" bIns="0" rtlCol="0" anchor="ctr"/>
          <a:lstStyle/>
          <a:p>
            <a:pPr algn="r">
              <a:lnSpc>
                <a:spcPts val="1512"/>
              </a:lnSpc>
              <a:buNone/>
            </a:pPr>
            <a:endParaRPr lang="en-US"/>
          </a:p>
        </p:txBody>
      </p:sp>
      <p:pic>
        <p:nvPicPr>
          <p:cNvPr id="96" name="Object 10" descr="preencoded.png">
            <a:extLst>
              <a:ext uri="{FF2B5EF4-FFF2-40B4-BE49-F238E27FC236}">
                <a16:creationId xmlns:a16="http://schemas.microsoft.com/office/drawing/2014/main" id="{38E2AA78-D82F-4DFE-968D-871DEFC85808}"/>
              </a:ext>
            </a:extLst>
          </p:cNvPr>
          <p:cNvPicPr>
            <a:picLocks noChangeAspect="1"/>
          </p:cNvPicPr>
          <p:nvPr/>
        </p:nvPicPr>
        <p:blipFill>
          <a:blip r:embed="rId4"/>
          <a:srcRect/>
          <a:stretch/>
        </p:blipFill>
        <p:spPr>
          <a:xfrm>
            <a:off x="195903" y="227395"/>
            <a:ext cx="1290977" cy="344009"/>
          </a:xfrm>
          <a:prstGeom prst="rect">
            <a:avLst/>
          </a:prstGeom>
        </p:spPr>
      </p:pic>
      <p:pic>
        <p:nvPicPr>
          <p:cNvPr id="5" name="Imagen 4"/>
          <p:cNvPicPr>
            <a:picLocks noChangeAspect="1"/>
          </p:cNvPicPr>
          <p:nvPr/>
        </p:nvPicPr>
        <p:blipFill>
          <a:blip r:embed="rId5"/>
          <a:stretch>
            <a:fillRect/>
          </a:stretch>
        </p:blipFill>
        <p:spPr>
          <a:xfrm>
            <a:off x="0" y="1055971"/>
            <a:ext cx="12192000" cy="1931335"/>
          </a:xfrm>
          <a:prstGeom prst="rect">
            <a:avLst/>
          </a:prstGeom>
        </p:spPr>
      </p:pic>
      <p:pic>
        <p:nvPicPr>
          <p:cNvPr id="4" name="Imagen 3">
            <a:extLst>
              <a:ext uri="{FF2B5EF4-FFF2-40B4-BE49-F238E27FC236}">
                <a16:creationId xmlns:a16="http://schemas.microsoft.com/office/drawing/2014/main" id="{E8991C18-D9E4-4994-AE85-5A176DF6898B}"/>
              </a:ext>
            </a:extLst>
          </p:cNvPr>
          <p:cNvPicPr>
            <a:picLocks noChangeAspect="1"/>
          </p:cNvPicPr>
          <p:nvPr/>
        </p:nvPicPr>
        <p:blipFill rotWithShape="1">
          <a:blip r:embed="rId6"/>
          <a:srcRect t="17371" b="4316"/>
          <a:stretch/>
        </p:blipFill>
        <p:spPr>
          <a:xfrm>
            <a:off x="1864970" y="3073182"/>
            <a:ext cx="8282247" cy="3540723"/>
          </a:xfrm>
          <a:prstGeom prst="rect">
            <a:avLst/>
          </a:prstGeom>
        </p:spPr>
      </p:pic>
    </p:spTree>
    <p:extLst>
      <p:ext uri="{BB962C8B-B14F-4D97-AF65-F5344CB8AC3E}">
        <p14:creationId xmlns:p14="http://schemas.microsoft.com/office/powerpoint/2010/main" val="394952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Una red de puntos conectados">
            <a:extLst>
              <a:ext uri="{FF2B5EF4-FFF2-40B4-BE49-F238E27FC236}">
                <a16:creationId xmlns:a16="http://schemas.microsoft.com/office/drawing/2014/main" id="{26621BD8-7958-41E8-82AD-97C316675747}"/>
              </a:ext>
            </a:extLst>
          </p:cNvPr>
          <p:cNvPicPr>
            <a:picLocks noChangeAspect="1"/>
          </p:cNvPicPr>
          <p:nvPr/>
        </p:nvPicPr>
        <p:blipFill rotWithShape="1">
          <a:blip r:embed="rId3">
            <a:alphaModFix amt="10000"/>
          </a:blip>
          <a:srcRect l="20487" r="1" b="1"/>
          <a:stretch/>
        </p:blipFill>
        <p:spPr>
          <a:xfrm>
            <a:off x="5144" y="10"/>
            <a:ext cx="12185515" cy="6857990"/>
          </a:xfrm>
          <a:prstGeom prst="rect">
            <a:avLst/>
          </a:prstGeom>
        </p:spPr>
      </p:pic>
      <p:sp>
        <p:nvSpPr>
          <p:cNvPr id="2" name="Object 1"/>
          <p:cNvSpPr/>
          <p:nvPr/>
        </p:nvSpPr>
        <p:spPr>
          <a:xfrm>
            <a:off x="1173516" y="492351"/>
            <a:ext cx="9665156" cy="563620"/>
          </a:xfrm>
          <a:prstGeom prst="rect">
            <a:avLst/>
          </a:prstGeom>
          <a:noFill/>
        </p:spPr>
        <p:txBody>
          <a:bodyPr wrap="square" lIns="0" tIns="0" rIns="0" bIns="0" rtlCol="0" anchor="t"/>
          <a:lstStyle/>
          <a:p>
            <a:pPr algn="ctr">
              <a:lnSpc>
                <a:spcPts val="4440"/>
              </a:lnSpc>
              <a:buNone/>
            </a:pPr>
            <a:r>
              <a:rPr lang="en-US" sz="3750" dirty="0">
                <a:solidFill>
                  <a:srgbClr val="0064A1"/>
                </a:solidFill>
                <a:latin typeface="Trocchi"/>
                <a:ea typeface="Trocchi"/>
                <a:cs typeface="Trocchi" pitchFamily="34" charset="-120"/>
              </a:rPr>
              <a:t>“Trampas” de </a:t>
            </a:r>
            <a:r>
              <a:rPr lang="en-US" sz="3750" err="1">
                <a:solidFill>
                  <a:srgbClr val="0064A1"/>
                </a:solidFill>
                <a:latin typeface="Trocchi"/>
                <a:ea typeface="Trocchi"/>
                <a:cs typeface="Trocchi" pitchFamily="34" charset="-120"/>
              </a:rPr>
              <a:t>los</a:t>
            </a:r>
            <a:r>
              <a:rPr lang="en-US" sz="3750" dirty="0">
                <a:solidFill>
                  <a:srgbClr val="0064A1"/>
                </a:solidFill>
                <a:latin typeface="Trocchi"/>
                <a:ea typeface="Trocchi"/>
                <a:cs typeface="Trocchi" pitchFamily="34" charset="-120"/>
              </a:rPr>
              <a:t> LLMs</a:t>
            </a:r>
          </a:p>
        </p:txBody>
      </p:sp>
      <p:pic>
        <p:nvPicPr>
          <p:cNvPr id="96" name="Object 10" descr="preencoded.png">
            <a:extLst>
              <a:ext uri="{FF2B5EF4-FFF2-40B4-BE49-F238E27FC236}">
                <a16:creationId xmlns:a16="http://schemas.microsoft.com/office/drawing/2014/main" id="{38E2AA78-D82F-4DFE-968D-871DEFC85808}"/>
              </a:ext>
            </a:extLst>
          </p:cNvPr>
          <p:cNvPicPr>
            <a:picLocks noChangeAspect="1"/>
          </p:cNvPicPr>
          <p:nvPr/>
        </p:nvPicPr>
        <p:blipFill>
          <a:blip r:embed="rId4"/>
          <a:srcRect/>
          <a:stretch/>
        </p:blipFill>
        <p:spPr>
          <a:xfrm>
            <a:off x="195903" y="227395"/>
            <a:ext cx="1290977" cy="344009"/>
          </a:xfrm>
          <a:prstGeom prst="rect">
            <a:avLst/>
          </a:prstGeom>
        </p:spPr>
      </p:pic>
      <p:sp>
        <p:nvSpPr>
          <p:cNvPr id="66" name="Rectángulo 65"/>
          <p:cNvSpPr/>
          <p:nvPr/>
        </p:nvSpPr>
        <p:spPr>
          <a:xfrm>
            <a:off x="0" y="3089160"/>
            <a:ext cx="12192000" cy="307777"/>
          </a:xfrm>
          <a:prstGeom prst="rect">
            <a:avLst/>
          </a:prstGeom>
        </p:spPr>
        <p:txBody>
          <a:bodyPr wrap="square">
            <a:spAutoFit/>
          </a:bodyPr>
          <a:lstStyle/>
          <a:p>
            <a:endParaRPr lang="es-ES" sz="1400"/>
          </a:p>
        </p:txBody>
      </p:sp>
      <p:sp>
        <p:nvSpPr>
          <p:cNvPr id="12" name="Rectángulo redondeado 11"/>
          <p:cNvSpPr/>
          <p:nvPr/>
        </p:nvSpPr>
        <p:spPr>
          <a:xfrm>
            <a:off x="195903" y="3596921"/>
            <a:ext cx="3528464" cy="145524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ln w="0"/>
                <a:solidFill>
                  <a:schemeClr val="tx1"/>
                </a:solidFill>
              </a:rPr>
              <a:t>Sesgo (</a:t>
            </a:r>
            <a:r>
              <a:rPr lang="es-ES" sz="1200" b="1" dirty="0" err="1">
                <a:ln w="0"/>
                <a:solidFill>
                  <a:schemeClr val="tx1"/>
                </a:solidFill>
              </a:rPr>
              <a:t>Bias</a:t>
            </a:r>
            <a:r>
              <a:rPr lang="es-ES" sz="1200" b="1" dirty="0">
                <a:ln w="0"/>
                <a:solidFill>
                  <a:schemeClr val="tx1"/>
                </a:solidFill>
              </a:rPr>
              <a:t>)</a:t>
            </a:r>
            <a:r>
              <a:rPr lang="es-ES" sz="1200" dirty="0">
                <a:ln w="0"/>
                <a:solidFill>
                  <a:schemeClr val="tx1"/>
                </a:solidFill>
                <a:effectLst>
                  <a:outerShdw blurRad="38100" dist="19050" dir="2700000" algn="tl" rotWithShape="0">
                    <a:schemeClr val="dk1">
                      <a:alpha val="40000"/>
                    </a:schemeClr>
                  </a:outerShdw>
                </a:effectLst>
              </a:rPr>
              <a:t>:</a:t>
            </a:r>
            <a:br>
              <a:rPr lang="es-ES" sz="1100" dirty="0">
                <a:ln w="0"/>
                <a:solidFill>
                  <a:schemeClr val="tx1"/>
                </a:solidFill>
                <a:effectLst>
                  <a:outerShdw blurRad="38100" dist="19050" dir="2700000" algn="tl" rotWithShape="0">
                    <a:schemeClr val="dk1">
                      <a:alpha val="40000"/>
                    </a:schemeClr>
                  </a:outerShdw>
                </a:effectLst>
              </a:rPr>
            </a:br>
            <a:r>
              <a:rPr lang="es-ES" sz="1100" dirty="0">
                <a:solidFill>
                  <a:schemeClr val="tx1"/>
                </a:solidFill>
                <a:latin typeface="Montserrat" pitchFamily="34" charset="0"/>
                <a:ea typeface="Montserrat" pitchFamily="34" charset="-122"/>
                <a:cs typeface="Montserrat" pitchFamily="34" charset="-120"/>
              </a:rPr>
              <a:t>Los datos de entrenamiento afectan los resultados y reflejarlos en los resultados</a:t>
            </a:r>
            <a:r>
              <a:rPr lang="es-ES" sz="1100" dirty="0">
                <a:latin typeface="Montserrat" pitchFamily="34" charset="0"/>
                <a:ea typeface="Montserrat" pitchFamily="34" charset="-122"/>
                <a:cs typeface="Montserrat" pitchFamily="34" charset="-120"/>
              </a:rPr>
              <a:t>.</a:t>
            </a:r>
            <a:r>
              <a:rPr lang="es-ES" sz="1100" dirty="0">
                <a:solidFill>
                  <a:schemeClr val="tx1"/>
                </a:solidFill>
                <a:latin typeface="Montserrat" pitchFamily="34" charset="0"/>
                <a:ea typeface="Montserrat" pitchFamily="34" charset="-122"/>
                <a:cs typeface="Montserrat" pitchFamily="34" charset="-120"/>
              </a:rPr>
              <a:t> del modelo. Los Modelos Fundacionales se entrenan con grandes conjuntos de datos de internet, lo que significa que pueden captar los sesgos inherentes presentes en esos datos </a:t>
            </a:r>
            <a:endParaRPr lang="en-US" sz="1100" dirty="0"/>
          </a:p>
          <a:p>
            <a:pPr algn="ctr"/>
            <a:endParaRPr lang="es-ES" sz="1100" dirty="0">
              <a:ln w="0"/>
              <a:solidFill>
                <a:schemeClr val="tx1"/>
              </a:solidFill>
              <a:effectLst>
                <a:outerShdw blurRad="38100" dist="19050" dir="2700000" algn="tl" rotWithShape="0">
                  <a:schemeClr val="dk1">
                    <a:alpha val="40000"/>
                  </a:schemeClr>
                </a:outerShdw>
              </a:effectLst>
            </a:endParaRPr>
          </a:p>
        </p:txBody>
      </p:sp>
      <p:sp>
        <p:nvSpPr>
          <p:cNvPr id="13" name="Rectángulo redondeado 12"/>
          <p:cNvSpPr/>
          <p:nvPr/>
        </p:nvSpPr>
        <p:spPr>
          <a:xfrm>
            <a:off x="1372374" y="5199917"/>
            <a:ext cx="3018555" cy="1237233"/>
          </a:xfrm>
          <a:prstGeom prst="round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200" b="1" dirty="0">
                <a:solidFill>
                  <a:schemeClr val="tx1"/>
                </a:solidFill>
              </a:rPr>
              <a:t>Opacidad:</a:t>
            </a:r>
            <a:br>
              <a:rPr lang="es-ES" sz="1100" b="1" dirty="0">
                <a:solidFill>
                  <a:schemeClr val="tx1"/>
                </a:solidFill>
              </a:rPr>
            </a:br>
            <a:r>
              <a:rPr lang="es-ES" sz="1100" dirty="0">
                <a:solidFill>
                  <a:schemeClr val="tx1"/>
                </a:solidFill>
                <a:latin typeface="Montserrat" pitchFamily="34" charset="0"/>
                <a:ea typeface="Montserrat" pitchFamily="34" charset="-122"/>
                <a:cs typeface="Montserrat" pitchFamily="34" charset="-120"/>
              </a:rPr>
              <a:t>Los Modelos Fundacionales tampoco son completamente auditables ni transparentes debido a la naturaleza "</a:t>
            </a:r>
            <a:r>
              <a:rPr lang="es-ES" sz="1100" dirty="0" err="1">
                <a:solidFill>
                  <a:schemeClr val="tx1"/>
                </a:solidFill>
                <a:latin typeface="Montserrat" pitchFamily="34" charset="0"/>
                <a:ea typeface="Montserrat" pitchFamily="34" charset="-122"/>
                <a:cs typeface="Montserrat" pitchFamily="34" charset="-120"/>
              </a:rPr>
              <a:t>auto-supervisada</a:t>
            </a:r>
            <a:r>
              <a:rPr lang="es-ES" sz="1100" dirty="0">
                <a:solidFill>
                  <a:schemeClr val="tx1"/>
                </a:solidFill>
                <a:latin typeface="Montserrat" pitchFamily="34" charset="0"/>
                <a:ea typeface="Montserrat" pitchFamily="34" charset="-122"/>
                <a:cs typeface="Montserrat" pitchFamily="34" charset="-120"/>
              </a:rPr>
              <a:t>" del entrenamiento del algoritmo.</a:t>
            </a:r>
            <a:endParaRPr lang="en-US" sz="1100" dirty="0">
              <a:solidFill>
                <a:schemeClr val="tx1"/>
              </a:solidFill>
            </a:endParaRPr>
          </a:p>
          <a:p>
            <a:pPr algn="ctr"/>
            <a:endParaRPr lang="es-ES" sz="1100" b="1" dirty="0">
              <a:solidFill>
                <a:schemeClr val="tx1"/>
              </a:solidFill>
            </a:endParaRPr>
          </a:p>
        </p:txBody>
      </p:sp>
      <p:pic>
        <p:nvPicPr>
          <p:cNvPr id="3" name="Imagen 2"/>
          <p:cNvPicPr>
            <a:picLocks noChangeAspect="1"/>
          </p:cNvPicPr>
          <p:nvPr/>
        </p:nvPicPr>
        <p:blipFill>
          <a:blip r:embed="rId5"/>
          <a:stretch>
            <a:fillRect/>
          </a:stretch>
        </p:blipFill>
        <p:spPr>
          <a:xfrm>
            <a:off x="0" y="991479"/>
            <a:ext cx="12192000" cy="1809804"/>
          </a:xfrm>
          <a:prstGeom prst="rect">
            <a:avLst/>
          </a:prstGeom>
        </p:spPr>
      </p:pic>
      <p:sp>
        <p:nvSpPr>
          <p:cNvPr id="4" name="Rectángulo 3"/>
          <p:cNvSpPr/>
          <p:nvPr/>
        </p:nvSpPr>
        <p:spPr>
          <a:xfrm>
            <a:off x="63374" y="2946468"/>
            <a:ext cx="11820854" cy="502702"/>
          </a:xfrm>
          <a:prstGeom prst="rect">
            <a:avLst/>
          </a:prstGeom>
        </p:spPr>
        <p:txBody>
          <a:bodyPr wrap="square" lIns="91440" tIns="45720" rIns="91440" bIns="45720" anchor="t">
            <a:spAutoFit/>
          </a:bodyPr>
          <a:lstStyle/>
          <a:p>
            <a:pPr lvl="0" algn="just" defTabSz="914400">
              <a:lnSpc>
                <a:spcPts val="1607"/>
              </a:lnSpc>
            </a:pPr>
            <a:r>
              <a:rPr lang="es-ES" sz="1400" dirty="0">
                <a:solidFill>
                  <a:srgbClr val="02B8E5"/>
                </a:solidFill>
                <a:latin typeface="Montserrat"/>
                <a:ea typeface="Montserrat" pitchFamily="34" charset="-122"/>
                <a:cs typeface="Montserrat" pitchFamily="34" charset="-120"/>
              </a:rPr>
              <a:t>Existen posibles problemas asociados con los Modelos Fundacionales que son comúnmente reconocidos. Muchos de estos problemas son conocidos al utilizar la IA, pero con los Modelos Fundacionales existen nuevos y únicos problemas a considerar.</a:t>
            </a:r>
          </a:p>
        </p:txBody>
      </p:sp>
      <p:sp>
        <p:nvSpPr>
          <p:cNvPr id="10" name="Rectángulo redondeado 9"/>
          <p:cNvSpPr/>
          <p:nvPr/>
        </p:nvSpPr>
        <p:spPr>
          <a:xfrm>
            <a:off x="4634493" y="3612332"/>
            <a:ext cx="2743200" cy="1149791"/>
          </a:xfrm>
          <a:prstGeom prst="round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b="1">
                <a:solidFill>
                  <a:schemeClr val="tx1"/>
                </a:solidFill>
              </a:rPr>
              <a:t>Seguridad:</a:t>
            </a:r>
            <a:br>
              <a:rPr lang="es-ES" sz="1200" b="1">
                <a:solidFill>
                  <a:schemeClr val="tx1"/>
                </a:solidFill>
              </a:rPr>
            </a:br>
            <a:r>
              <a:rPr lang="es-ES" sz="1100">
                <a:solidFill>
                  <a:schemeClr val="tx1"/>
                </a:solidFill>
                <a:latin typeface="Montserrat" pitchFamily="34" charset="0"/>
                <a:ea typeface="Montserrat" pitchFamily="34" charset="-122"/>
                <a:cs typeface="Montserrat" pitchFamily="34" charset="-120"/>
              </a:rPr>
              <a:t>Estos modelos son susceptibles a riesgos de datos y seguridad, incluidos los ataques de inyección de comandos.</a:t>
            </a:r>
            <a:endParaRPr lang="es-ES" sz="1600" b="1">
              <a:solidFill>
                <a:schemeClr val="tx1"/>
              </a:solidFill>
            </a:endParaRPr>
          </a:p>
        </p:txBody>
      </p:sp>
      <p:sp>
        <p:nvSpPr>
          <p:cNvPr id="14" name="Rectángulo redondeado 13"/>
          <p:cNvSpPr/>
          <p:nvPr/>
        </p:nvSpPr>
        <p:spPr>
          <a:xfrm>
            <a:off x="4634493" y="5342467"/>
            <a:ext cx="3829616" cy="145182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chemeClr val="tx1"/>
                </a:solidFill>
              </a:rPr>
              <a:t>Propiedad Intelectual:</a:t>
            </a:r>
            <a:br>
              <a:rPr lang="es-ES" sz="1200" b="1" dirty="0">
                <a:solidFill>
                  <a:schemeClr val="tx1"/>
                </a:solidFill>
              </a:rPr>
            </a:br>
            <a:r>
              <a:rPr lang="es-ES" sz="1100" dirty="0">
                <a:solidFill>
                  <a:schemeClr val="tx1"/>
                </a:solidFill>
                <a:latin typeface="Montserrat" pitchFamily="34" charset="0"/>
                <a:ea typeface="Montserrat" pitchFamily="34" charset="-122"/>
                <a:cs typeface="Montserrat" pitchFamily="34" charset="-120"/>
              </a:rPr>
              <a:t>Existen preguntas sin respuesta con respecto a las implicaciones legales y a quién pueden pertenecer los derechos sobre el contenido generado por modelos que se entrenan con material potencialmente protegido por derechos de autor.</a:t>
            </a:r>
            <a:endParaRPr lang="en-US" sz="1100" dirty="0">
              <a:solidFill>
                <a:schemeClr val="tx1"/>
              </a:solidFill>
            </a:endParaRPr>
          </a:p>
          <a:p>
            <a:pPr algn="ctr"/>
            <a:endParaRPr lang="es-ES" b="1" dirty="0">
              <a:solidFill>
                <a:schemeClr val="tx1"/>
              </a:solidFill>
            </a:endParaRPr>
          </a:p>
        </p:txBody>
      </p:sp>
      <p:sp>
        <p:nvSpPr>
          <p:cNvPr id="15" name="Rectángulo redondeado 14"/>
          <p:cNvSpPr/>
          <p:nvPr/>
        </p:nvSpPr>
        <p:spPr>
          <a:xfrm>
            <a:off x="8287819" y="3461065"/>
            <a:ext cx="3653545" cy="194453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s-ES" sz="1200" b="1" dirty="0">
                <a:solidFill>
                  <a:schemeClr val="tx1"/>
                </a:solidFill>
              </a:rPr>
              <a:t>Alucinaciones:</a:t>
            </a:r>
            <a:br>
              <a:rPr lang="es-ES" sz="1200" b="1" dirty="0">
                <a:solidFill>
                  <a:schemeClr val="tx1"/>
                </a:solidFill>
              </a:rPr>
            </a:br>
            <a:r>
              <a:rPr lang="es-ES" sz="1100" dirty="0">
                <a:solidFill>
                  <a:schemeClr val="tx1"/>
                </a:solidFill>
                <a:latin typeface="Montserrat" panose="00000500000000000000"/>
                <a:ea typeface="Montserrat" panose="00000500000000000000"/>
              </a:rPr>
              <a:t>Es común que los modelos de lenguaje generen respuestas incorrectas cuando se les hace una pregunta para la cual no tienen información. </a:t>
            </a:r>
          </a:p>
          <a:p>
            <a:pPr fontAlgn="base"/>
            <a:endParaRPr lang="es-ES" sz="1100" dirty="0">
              <a:solidFill>
                <a:schemeClr val="tx1"/>
              </a:solidFill>
              <a:latin typeface="Montserrat" panose="00000500000000000000"/>
              <a:ea typeface="Montserrat" panose="00000500000000000000"/>
            </a:endParaRPr>
          </a:p>
          <a:p>
            <a:pPr algn="ctr" fontAlgn="base"/>
            <a:r>
              <a:rPr lang="es-ES" sz="1100" dirty="0">
                <a:solidFill>
                  <a:schemeClr val="tx1"/>
                </a:solidFill>
                <a:latin typeface="Montserrat" panose="00000500000000000000"/>
                <a:ea typeface="Montserrat" panose="00000500000000000000"/>
              </a:rPr>
              <a:t>Aunque en ocasiones indicarán que no saben la respuesta, en la mayoría de los casos proporcionarán una respuesta incorrecta con confianza</a:t>
            </a:r>
          </a:p>
          <a:p>
            <a:pPr algn="ctr"/>
            <a:endParaRPr lang="es-ES" b="1" dirty="0">
              <a:solidFill>
                <a:schemeClr val="tx1"/>
              </a:solidFill>
            </a:endParaRPr>
          </a:p>
        </p:txBody>
      </p:sp>
    </p:spTree>
    <p:extLst>
      <p:ext uri="{BB962C8B-B14F-4D97-AF65-F5344CB8AC3E}">
        <p14:creationId xmlns:p14="http://schemas.microsoft.com/office/powerpoint/2010/main" val="325476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Una red de puntos conectados">
            <a:extLst>
              <a:ext uri="{FF2B5EF4-FFF2-40B4-BE49-F238E27FC236}">
                <a16:creationId xmlns:a16="http://schemas.microsoft.com/office/drawing/2014/main" id="{26621BD8-7958-41E8-82AD-97C316675747}"/>
              </a:ext>
            </a:extLst>
          </p:cNvPr>
          <p:cNvPicPr>
            <a:picLocks noChangeAspect="1"/>
          </p:cNvPicPr>
          <p:nvPr/>
        </p:nvPicPr>
        <p:blipFill rotWithShape="1">
          <a:blip r:embed="rId3">
            <a:alphaModFix amt="10000"/>
          </a:blip>
          <a:srcRect l="20487" r="1" b="1"/>
          <a:stretch/>
        </p:blipFill>
        <p:spPr>
          <a:xfrm>
            <a:off x="-160986" y="-72152"/>
            <a:ext cx="13315858" cy="7494145"/>
          </a:xfrm>
          <a:prstGeom prst="rect">
            <a:avLst/>
          </a:prstGeom>
        </p:spPr>
      </p:pic>
      <p:sp>
        <p:nvSpPr>
          <p:cNvPr id="2" name="Object 1"/>
          <p:cNvSpPr/>
          <p:nvPr/>
        </p:nvSpPr>
        <p:spPr>
          <a:xfrm>
            <a:off x="1173516" y="492351"/>
            <a:ext cx="9665156" cy="563620"/>
          </a:xfrm>
          <a:prstGeom prst="rect">
            <a:avLst/>
          </a:prstGeom>
          <a:noFill/>
        </p:spPr>
        <p:txBody>
          <a:bodyPr wrap="square" lIns="0" tIns="0" rIns="0" bIns="0" rtlCol="0" anchor="t"/>
          <a:lstStyle/>
          <a:p>
            <a:pPr algn="ctr">
              <a:lnSpc>
                <a:spcPts val="4440"/>
              </a:lnSpc>
              <a:buNone/>
            </a:pPr>
            <a:r>
              <a:rPr lang="es-ES" sz="3750" dirty="0">
                <a:solidFill>
                  <a:srgbClr val="0064A1"/>
                </a:solidFill>
                <a:latin typeface="Trocchi"/>
                <a:ea typeface="Trocchi" pitchFamily="34" charset="-122"/>
                <a:cs typeface="Trocchi" pitchFamily="34" charset="-120"/>
              </a:rPr>
              <a:t>Recomendaciones</a:t>
            </a:r>
            <a:r>
              <a:rPr lang="en-US" sz="3750" dirty="0">
                <a:solidFill>
                  <a:srgbClr val="0064A1"/>
                </a:solidFill>
                <a:latin typeface="Trocchi"/>
                <a:ea typeface="Trocchi" pitchFamily="34" charset="-122"/>
                <a:cs typeface="Trocchi" pitchFamily="34" charset="-120"/>
              </a:rPr>
              <a:t> de </a:t>
            </a:r>
            <a:r>
              <a:rPr lang="en-US" sz="3750" err="1">
                <a:solidFill>
                  <a:srgbClr val="0064A1"/>
                </a:solidFill>
                <a:latin typeface="Trocchi"/>
                <a:ea typeface="Trocchi" pitchFamily="34" charset="-122"/>
                <a:cs typeface="Trocchi" pitchFamily="34" charset="-120"/>
              </a:rPr>
              <a:t>uso</a:t>
            </a:r>
            <a:endParaRPr lang="en-US" sz="3750">
              <a:solidFill>
                <a:srgbClr val="0064A1"/>
              </a:solidFill>
              <a:latin typeface="Trocchi"/>
              <a:ea typeface="Trocchi" pitchFamily="34" charset="-122"/>
              <a:cs typeface="Trocchi" pitchFamily="34" charset="-120"/>
            </a:endParaRPr>
          </a:p>
        </p:txBody>
      </p:sp>
      <p:pic>
        <p:nvPicPr>
          <p:cNvPr id="96" name="Object 10" descr="preencoded.png">
            <a:extLst>
              <a:ext uri="{FF2B5EF4-FFF2-40B4-BE49-F238E27FC236}">
                <a16:creationId xmlns:a16="http://schemas.microsoft.com/office/drawing/2014/main" id="{38E2AA78-D82F-4DFE-968D-871DEFC85808}"/>
              </a:ext>
            </a:extLst>
          </p:cNvPr>
          <p:cNvPicPr>
            <a:picLocks noChangeAspect="1"/>
          </p:cNvPicPr>
          <p:nvPr/>
        </p:nvPicPr>
        <p:blipFill>
          <a:blip r:embed="rId4"/>
          <a:srcRect/>
          <a:stretch/>
        </p:blipFill>
        <p:spPr>
          <a:xfrm>
            <a:off x="195903" y="227395"/>
            <a:ext cx="1290977" cy="344009"/>
          </a:xfrm>
          <a:prstGeom prst="rect">
            <a:avLst/>
          </a:prstGeom>
        </p:spPr>
      </p:pic>
      <p:sp>
        <p:nvSpPr>
          <p:cNvPr id="66" name="Rectángulo 65"/>
          <p:cNvSpPr/>
          <p:nvPr/>
        </p:nvSpPr>
        <p:spPr>
          <a:xfrm>
            <a:off x="0" y="3089160"/>
            <a:ext cx="12192000" cy="307777"/>
          </a:xfrm>
          <a:prstGeom prst="rect">
            <a:avLst/>
          </a:prstGeom>
        </p:spPr>
        <p:txBody>
          <a:bodyPr wrap="square">
            <a:spAutoFit/>
          </a:bodyPr>
          <a:lstStyle/>
          <a:p>
            <a:endParaRPr lang="es-ES" sz="1400"/>
          </a:p>
        </p:txBody>
      </p:sp>
      <p:sp>
        <p:nvSpPr>
          <p:cNvPr id="4" name="Rectángulo 3"/>
          <p:cNvSpPr/>
          <p:nvPr/>
        </p:nvSpPr>
        <p:spPr>
          <a:xfrm>
            <a:off x="63374" y="2946468"/>
            <a:ext cx="11820854" cy="502702"/>
          </a:xfrm>
          <a:prstGeom prst="rect">
            <a:avLst/>
          </a:prstGeom>
        </p:spPr>
        <p:txBody>
          <a:bodyPr wrap="square" lIns="91440" tIns="45720" rIns="91440" bIns="45720" anchor="t">
            <a:spAutoFit/>
          </a:bodyPr>
          <a:lstStyle/>
          <a:p>
            <a:pPr lvl="0" algn="just" defTabSz="914400">
              <a:lnSpc>
                <a:spcPts val="1607"/>
              </a:lnSpc>
            </a:pPr>
            <a:r>
              <a:rPr lang="es-ES" sz="1400" dirty="0">
                <a:solidFill>
                  <a:srgbClr val="02B8E5"/>
                </a:solidFill>
                <a:latin typeface="Montserrat"/>
                <a:ea typeface="Montserrat" pitchFamily="34" charset="-122"/>
                <a:cs typeface="Montserrat" pitchFamily="34" charset="-120"/>
              </a:rPr>
              <a:t>Para sacar un máximo partido a las Inteligencia Artificiales hay algunas recomendaciones que podemos seguir y así sacar lo mejor de ellas y hacerlas las mejores herramientas con las que podemos contar</a:t>
            </a:r>
          </a:p>
        </p:txBody>
      </p:sp>
      <p:pic>
        <p:nvPicPr>
          <p:cNvPr id="1028" name="Picture 4">
            <a:extLst>
              <a:ext uri="{FF2B5EF4-FFF2-40B4-BE49-F238E27FC236}">
                <a16:creationId xmlns:a16="http://schemas.microsoft.com/office/drawing/2014/main" id="{969226E8-B6C7-4ED4-9173-8EBBDD62A28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66000"/>
                    </a14:imgEffect>
                    <a14:imgEffect>
                      <a14:brightnessContrast bright="-55000"/>
                    </a14:imgEffect>
                  </a14:imgLayer>
                </a14:imgProps>
              </a:ext>
              <a:ext uri="{28A0092B-C50C-407E-A947-70E740481C1C}">
                <a14:useLocalDpi xmlns:a14="http://schemas.microsoft.com/office/drawing/2010/main" val="0"/>
              </a:ext>
            </a:extLst>
          </a:blip>
          <a:srcRect t="34401" b="44572"/>
          <a:stretch/>
        </p:blipFill>
        <p:spPr bwMode="auto">
          <a:xfrm>
            <a:off x="0" y="1112210"/>
            <a:ext cx="12192000" cy="1793263"/>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extLst>
              <a:ext uri="{FF2B5EF4-FFF2-40B4-BE49-F238E27FC236}">
                <a16:creationId xmlns:a16="http://schemas.microsoft.com/office/drawing/2014/main" id="{03FDE578-BFC4-4292-A56D-15ECC728EA34}"/>
              </a:ext>
            </a:extLst>
          </p:cNvPr>
          <p:cNvSpPr/>
          <p:nvPr/>
        </p:nvSpPr>
        <p:spPr>
          <a:xfrm>
            <a:off x="3728575" y="4027064"/>
            <a:ext cx="288356" cy="288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 name="Conector recto 5">
            <a:extLst>
              <a:ext uri="{FF2B5EF4-FFF2-40B4-BE49-F238E27FC236}">
                <a16:creationId xmlns:a16="http://schemas.microsoft.com/office/drawing/2014/main" id="{35F81A27-7D53-401C-AFFF-0B5AED511AD2}"/>
              </a:ext>
            </a:extLst>
          </p:cNvPr>
          <p:cNvCxnSpPr>
            <a:cxnSpLocks/>
          </p:cNvCxnSpPr>
          <p:nvPr/>
        </p:nvCxnSpPr>
        <p:spPr>
          <a:xfrm>
            <a:off x="6096000" y="3683807"/>
            <a:ext cx="0" cy="2645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A5EE307C-55FC-4953-98F1-E2B969C9FE58}"/>
              </a:ext>
            </a:extLst>
          </p:cNvPr>
          <p:cNvCxnSpPr/>
          <p:nvPr/>
        </p:nvCxnSpPr>
        <p:spPr>
          <a:xfrm flipH="1">
            <a:off x="3872753" y="4186518"/>
            <a:ext cx="2223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6EDA2776-E510-48A0-8027-303348716BE5}"/>
              </a:ext>
            </a:extLst>
          </p:cNvPr>
          <p:cNvCxnSpPr>
            <a:cxnSpLocks/>
          </p:cNvCxnSpPr>
          <p:nvPr/>
        </p:nvCxnSpPr>
        <p:spPr>
          <a:xfrm flipH="1">
            <a:off x="6096001" y="4563036"/>
            <a:ext cx="18915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6820BF71-0399-4515-A161-30ED7F50E507}"/>
              </a:ext>
            </a:extLst>
          </p:cNvPr>
          <p:cNvCxnSpPr>
            <a:cxnSpLocks/>
          </p:cNvCxnSpPr>
          <p:nvPr/>
        </p:nvCxnSpPr>
        <p:spPr>
          <a:xfrm flipH="1">
            <a:off x="3182472" y="5235388"/>
            <a:ext cx="29135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FDE65E78-465B-46E5-99E5-6A7673AE62C6}"/>
              </a:ext>
            </a:extLst>
          </p:cNvPr>
          <p:cNvCxnSpPr>
            <a:cxnSpLocks/>
          </p:cNvCxnSpPr>
          <p:nvPr/>
        </p:nvCxnSpPr>
        <p:spPr>
          <a:xfrm flipH="1">
            <a:off x="6096000" y="5907742"/>
            <a:ext cx="2770094"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D6615A54-9323-4672-A1BE-79D3B62FDD39}"/>
              </a:ext>
            </a:extLst>
          </p:cNvPr>
          <p:cNvSpPr/>
          <p:nvPr/>
        </p:nvSpPr>
        <p:spPr>
          <a:xfrm>
            <a:off x="3038294" y="5091210"/>
            <a:ext cx="288356" cy="288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B4460278-D8A1-41D3-82B9-EE642D907107}"/>
              </a:ext>
            </a:extLst>
          </p:cNvPr>
          <p:cNvSpPr/>
          <p:nvPr/>
        </p:nvSpPr>
        <p:spPr>
          <a:xfrm>
            <a:off x="7843375" y="4418858"/>
            <a:ext cx="288356" cy="288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73269770-DB2B-4AB5-B315-819F72DC032D}"/>
              </a:ext>
            </a:extLst>
          </p:cNvPr>
          <p:cNvPicPr>
            <a:picLocks noChangeAspect="1"/>
          </p:cNvPicPr>
          <p:nvPr/>
        </p:nvPicPr>
        <p:blipFill>
          <a:blip r:embed="rId7"/>
          <a:stretch>
            <a:fillRect/>
          </a:stretch>
        </p:blipFill>
        <p:spPr>
          <a:xfrm>
            <a:off x="8717713" y="5760104"/>
            <a:ext cx="295275" cy="295275"/>
          </a:xfrm>
          <a:prstGeom prst="rect">
            <a:avLst/>
          </a:prstGeom>
        </p:spPr>
      </p:pic>
      <p:cxnSp>
        <p:nvCxnSpPr>
          <p:cNvPr id="24" name="Conector recto 23">
            <a:extLst>
              <a:ext uri="{FF2B5EF4-FFF2-40B4-BE49-F238E27FC236}">
                <a16:creationId xmlns:a16="http://schemas.microsoft.com/office/drawing/2014/main" id="{198D1446-0C75-4951-BB5C-472D663EFCC9}"/>
              </a:ext>
            </a:extLst>
          </p:cNvPr>
          <p:cNvCxnSpPr>
            <a:cxnSpLocks/>
          </p:cNvCxnSpPr>
          <p:nvPr/>
        </p:nvCxnSpPr>
        <p:spPr>
          <a:xfrm flipH="1">
            <a:off x="5701552" y="6329624"/>
            <a:ext cx="78889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7D9904C-A6EB-4A6C-8BC3-95DBA602C3BC}"/>
              </a:ext>
            </a:extLst>
          </p:cNvPr>
          <p:cNvSpPr txBox="1"/>
          <p:nvPr/>
        </p:nvSpPr>
        <p:spPr>
          <a:xfrm>
            <a:off x="9012988" y="5629837"/>
            <a:ext cx="2585109" cy="523220"/>
          </a:xfrm>
          <a:prstGeom prst="rect">
            <a:avLst/>
          </a:prstGeom>
          <a:noFill/>
        </p:spPr>
        <p:txBody>
          <a:bodyPr wrap="square" rtlCol="0">
            <a:spAutoFit/>
          </a:bodyPr>
          <a:lstStyle/>
          <a:p>
            <a:r>
              <a:rPr lang="es-ES" sz="1400"/>
              <a:t>La Inteligencia Artificial es una herramienta, una ayuda</a:t>
            </a:r>
          </a:p>
        </p:txBody>
      </p:sp>
      <p:sp>
        <p:nvSpPr>
          <p:cNvPr id="28" name="CuadroTexto 27">
            <a:extLst>
              <a:ext uri="{FF2B5EF4-FFF2-40B4-BE49-F238E27FC236}">
                <a16:creationId xmlns:a16="http://schemas.microsoft.com/office/drawing/2014/main" id="{1AAB0AA2-851E-4A14-B21A-1C9E9243C645}"/>
              </a:ext>
            </a:extLst>
          </p:cNvPr>
          <p:cNvSpPr txBox="1"/>
          <p:nvPr/>
        </p:nvSpPr>
        <p:spPr>
          <a:xfrm>
            <a:off x="8138685" y="4270655"/>
            <a:ext cx="2585109" cy="523220"/>
          </a:xfrm>
          <a:prstGeom prst="rect">
            <a:avLst/>
          </a:prstGeom>
          <a:noFill/>
        </p:spPr>
        <p:txBody>
          <a:bodyPr wrap="square" rtlCol="0">
            <a:spAutoFit/>
          </a:bodyPr>
          <a:lstStyle/>
          <a:p>
            <a:r>
              <a:rPr lang="es-ES" sz="1400"/>
              <a:t>Es importante saber lo que queremos y lo que buscamos</a:t>
            </a:r>
          </a:p>
        </p:txBody>
      </p:sp>
      <p:sp>
        <p:nvSpPr>
          <p:cNvPr id="29" name="CuadroTexto 28">
            <a:extLst>
              <a:ext uri="{FF2B5EF4-FFF2-40B4-BE49-F238E27FC236}">
                <a16:creationId xmlns:a16="http://schemas.microsoft.com/office/drawing/2014/main" id="{AEA38376-C0E0-441B-A08E-07CF04FBA612}"/>
              </a:ext>
            </a:extLst>
          </p:cNvPr>
          <p:cNvSpPr txBox="1"/>
          <p:nvPr/>
        </p:nvSpPr>
        <p:spPr>
          <a:xfrm>
            <a:off x="186197" y="4973778"/>
            <a:ext cx="2852097" cy="523220"/>
          </a:xfrm>
          <a:prstGeom prst="rect">
            <a:avLst/>
          </a:prstGeom>
          <a:noFill/>
        </p:spPr>
        <p:txBody>
          <a:bodyPr wrap="square" rtlCol="0">
            <a:spAutoFit/>
          </a:bodyPr>
          <a:lstStyle/>
          <a:p>
            <a:pPr algn="r"/>
            <a:r>
              <a:rPr lang="es-ES" sz="1400"/>
              <a:t>La calidad de la respuesta depende de la calidad de la pregunta</a:t>
            </a:r>
          </a:p>
        </p:txBody>
      </p:sp>
      <p:sp>
        <p:nvSpPr>
          <p:cNvPr id="30" name="CuadroTexto 29">
            <a:extLst>
              <a:ext uri="{FF2B5EF4-FFF2-40B4-BE49-F238E27FC236}">
                <a16:creationId xmlns:a16="http://schemas.microsoft.com/office/drawing/2014/main" id="{AB29FBFB-6217-464C-A270-C936728E08CE}"/>
              </a:ext>
            </a:extLst>
          </p:cNvPr>
          <p:cNvSpPr txBox="1"/>
          <p:nvPr/>
        </p:nvSpPr>
        <p:spPr>
          <a:xfrm>
            <a:off x="1139556" y="3906861"/>
            <a:ext cx="2585109" cy="523220"/>
          </a:xfrm>
          <a:prstGeom prst="rect">
            <a:avLst/>
          </a:prstGeom>
          <a:noFill/>
        </p:spPr>
        <p:txBody>
          <a:bodyPr wrap="square" rtlCol="0">
            <a:spAutoFit/>
          </a:bodyPr>
          <a:lstStyle/>
          <a:p>
            <a:pPr algn="r"/>
            <a:r>
              <a:rPr lang="es-ES" sz="1400"/>
              <a:t>Verifica siempre la información antes de usarla</a:t>
            </a:r>
          </a:p>
        </p:txBody>
      </p:sp>
    </p:spTree>
    <p:extLst>
      <p:ext uri="{BB962C8B-B14F-4D97-AF65-F5344CB8AC3E}">
        <p14:creationId xmlns:p14="http://schemas.microsoft.com/office/powerpoint/2010/main" val="44175471"/>
      </p:ext>
    </p:extLst>
  </p:cSld>
  <p:clrMapOvr>
    <a:masterClrMapping/>
  </p:clrMapOvr>
</p:sld>
</file>

<file path=ppt/theme/theme1.xml><?xml version="1.0" encoding="utf-8"?>
<a:theme xmlns:a="http://schemas.openxmlformats.org/drawingml/2006/main" name="Tema1">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DAA5504D-9772-42BD-8B4C-45EDA46E8B3F}" vid="{39F35951-91DF-424B-A7AD-3E01F749AE2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34E0C080FAE10944909B8CCF1A96153A" ma:contentTypeVersion="15" ma:contentTypeDescription="Crear nuevo documento." ma:contentTypeScope="" ma:versionID="edca4d7145300f0946b2f0e9f5ef7151">
  <xsd:schema xmlns:xsd="http://www.w3.org/2001/XMLSchema" xmlns:xs="http://www.w3.org/2001/XMLSchema" xmlns:p="http://schemas.microsoft.com/office/2006/metadata/properties" xmlns:ns3="98dd4d7b-2745-4f8f-b7e8-220f8ddba459" xmlns:ns4="54cf06c6-efec-48cf-9c84-e3e4c8f24198" targetNamespace="http://schemas.microsoft.com/office/2006/metadata/properties" ma:root="true" ma:fieldsID="c3cf1ec1ecf7d3cf515f6d662800b2ee" ns3:_="" ns4:_="">
    <xsd:import namespace="98dd4d7b-2745-4f8f-b7e8-220f8ddba459"/>
    <xsd:import namespace="54cf06c6-efec-48cf-9c84-e3e4c8f2419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MediaServiceLocation"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dd4d7b-2745-4f8f-b7e8-220f8ddba459"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cf06c6-efec-48cf-9c84-e3e4c8f2419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4cf06c6-efec-48cf-9c84-e3e4c8f24198" xsi:nil="true"/>
  </documentManagement>
</p:properties>
</file>

<file path=customXml/itemProps1.xml><?xml version="1.0" encoding="utf-8"?>
<ds:datastoreItem xmlns:ds="http://schemas.openxmlformats.org/officeDocument/2006/customXml" ds:itemID="{C4AEAAFF-85C7-4B3A-A18B-48703FFF7034}">
  <ds:schemaRefs>
    <ds:schemaRef ds:uri="http://schemas.microsoft.com/sharepoint/v3/contenttype/forms"/>
  </ds:schemaRefs>
</ds:datastoreItem>
</file>

<file path=customXml/itemProps2.xml><?xml version="1.0" encoding="utf-8"?>
<ds:datastoreItem xmlns:ds="http://schemas.openxmlformats.org/officeDocument/2006/customXml" ds:itemID="{4C9D55BE-AF42-4FCD-BBB8-5E3695B15C4E}">
  <ds:schemaRefs>
    <ds:schemaRef ds:uri="54cf06c6-efec-48cf-9c84-e3e4c8f24198"/>
    <ds:schemaRef ds:uri="98dd4d7b-2745-4f8f-b7e8-220f8ddba4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8B09DE1-EB77-44D6-A61A-5418BE1ADE3C}">
  <ds:schemaRefs>
    <ds:schemaRef ds:uri="54cf06c6-efec-48cf-9c84-e3e4c8f24198"/>
    <ds:schemaRef ds:uri="98dd4d7b-2745-4f8f-b7e8-220f8ddba45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Tema1</Template>
  <TotalTime>333</TotalTime>
  <Words>1012</Words>
  <Application>Microsoft Office PowerPoint</Application>
  <PresentationFormat>Panorámica</PresentationFormat>
  <Paragraphs>60</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vt:lpstr>
      <vt:lpstr>Calibri Light</vt:lpstr>
      <vt:lpstr>Montserrat</vt:lpstr>
      <vt:lpstr>Trocchi</vt:lpstr>
      <vt:lpstr>Tema1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GCOGPT-4</dc:title>
  <dc:subject>GCOGPT-4</dc:subject>
  <dc:creator>vomoc10266@pyadu.com</dc:creator>
  <cp:lastModifiedBy>ALEJANDRO PARDO VIDAÑA</cp:lastModifiedBy>
  <cp:revision>99</cp:revision>
  <dcterms:created xsi:type="dcterms:W3CDTF">2023-06-14T13:49:49Z</dcterms:created>
  <dcterms:modified xsi:type="dcterms:W3CDTF">2026-02-04T15:59:42Z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0x01010034E0C080FAE10944909B8CCF1A96153A</vt:lpwstr>
  </property>
</Properties>
</file>